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56" r:id="rId2"/>
    <p:sldId id="434" r:id="rId3"/>
    <p:sldId id="416" r:id="rId4"/>
    <p:sldId id="435" r:id="rId5"/>
    <p:sldId id="436" r:id="rId6"/>
    <p:sldId id="438" r:id="rId7"/>
    <p:sldId id="439" r:id="rId8"/>
    <p:sldId id="440" r:id="rId9"/>
    <p:sldId id="441" r:id="rId10"/>
    <p:sldId id="442" r:id="rId11"/>
    <p:sldId id="443" r:id="rId12"/>
    <p:sldId id="444" r:id="rId13"/>
    <p:sldId id="446" r:id="rId14"/>
    <p:sldId id="447" r:id="rId15"/>
    <p:sldId id="449" r:id="rId16"/>
    <p:sldId id="448" r:id="rId17"/>
    <p:sldId id="450" r:id="rId18"/>
    <p:sldId id="451" r:id="rId19"/>
    <p:sldId id="452" r:id="rId20"/>
    <p:sldId id="453" r:id="rId21"/>
    <p:sldId id="454" r:id="rId22"/>
    <p:sldId id="455" r:id="rId23"/>
    <p:sldId id="437" r:id="rId24"/>
    <p:sldId id="457" r:id="rId25"/>
    <p:sldId id="456" r:id="rId26"/>
    <p:sldId id="458" r:id="rId27"/>
    <p:sldId id="459" r:id="rId2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08" autoAdjust="0"/>
    <p:restoredTop sz="94694"/>
  </p:normalViewPr>
  <p:slideViewPr>
    <p:cSldViewPr>
      <p:cViewPr varScale="1">
        <p:scale>
          <a:sx n="187" d="100"/>
          <a:sy n="187" d="100"/>
        </p:scale>
        <p:origin x="192" y="31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40E0DB-E81D-7C41-8DEB-979E499DB144}" type="datetimeFigureOut">
              <a:rPr lang="en-US" smtClean="0"/>
              <a:t>10/24/19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353BC0-57FA-2A49-8AE7-55F575BF1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6955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 empty parentheses () are what's known as a unit type, that is, a type that can only ever have a single value.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2401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Manual is always more flexible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0963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Manual is always more flexible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8761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Manual is always more flexible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3398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Table 8.1. from ggplot2 book (Wickham 2009)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2007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Manual is always more flexible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07931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example, size =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 take an absolute size (e.g. 13) or a relative increase over the default,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using for example size =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(2).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8628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Limits argument reverses scale</a:t>
            </a:r>
          </a:p>
          <a:p>
            <a:r>
              <a:rPr lang="en-US" dirty="0"/>
              <a:t>Recall that c( means collect in order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7323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 empty parentheses () are what's known as a unit type, that is, a type that can only ever have a single value.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2783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8752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First 2 default colors and first 2 defaults for shapes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 empty parentheses () are what's known as a unit type, that is, a type that can only ever have a single value.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732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Only thing different is the addition of a point layer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 make point layer ‘pink’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Alpha = transparency (0.5 = half transparent)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8999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www.sthda.com</a:t>
            </a:r>
            <a:r>
              <a:rPr lang="en-US" dirty="0"/>
              <a:t>/</a:t>
            </a:r>
            <a:r>
              <a:rPr lang="en-US" dirty="0" err="1"/>
              <a:t>english</a:t>
            </a:r>
            <a:r>
              <a:rPr lang="en-US" dirty="0"/>
              <a:t>/wiki/colors-in-r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8537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Noticed that ‘Fruit’ is now an X variable rather than defined as Y for X,Y plots.</a:t>
            </a:r>
          </a:p>
          <a:p>
            <a:r>
              <a:rPr lang="en-US" dirty="0"/>
              <a:t>Many great examples for the R for Data Science Chapter of Visualization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2237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Noticed that ‘Fruit’ is now an X variable rather than defined as Y for X,Y plots.</a:t>
            </a:r>
          </a:p>
          <a:p>
            <a:r>
              <a:rPr lang="en-US" dirty="0"/>
              <a:t>Many great examples for the R for Data Science Chapter of Visualization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0541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6753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10/24/19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9660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10/24/19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5841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10/24/19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3539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44562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5105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666656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10/24/19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1190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10/24/19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275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10/24/19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0974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10/24/19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6769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10/24/19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531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10/24/19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7285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10/24/19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8588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162873-51CE-49DA-B98E-BAD067B56C8D}" type="datetimeFigureOut">
              <a:rPr lang="en-US" smtClean="0"/>
              <a:t>10/24/19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1762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tiff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tif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hyperlink" Target="https://journals.plos.org/plosbiology/article?id=10.1371/journal.pbio.1002128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ape.inf.usi.ch/quick-reference/ggplot2/colour" TargetMode="External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Lecture 4</a:t>
            </a:r>
            <a:br>
              <a:rPr lang="en-US" dirty="0"/>
            </a:br>
            <a:r>
              <a:rPr lang="en-US" dirty="0"/>
              <a:t>Data Visualization with </a:t>
            </a:r>
            <a:r>
              <a:rPr lang="en-US" i="1" dirty="0"/>
              <a:t>ggplot2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75AB97-3557-F649-8398-E5DF0549B5A2}"/>
              </a:ext>
            </a:extLst>
          </p:cNvPr>
          <p:cNvSpPr txBox="1"/>
          <p:nvPr/>
        </p:nvSpPr>
        <p:spPr>
          <a:xfrm>
            <a:off x="3352800" y="3962400"/>
            <a:ext cx="2574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Beckerman et al. p. 79-92</a:t>
            </a:r>
          </a:p>
        </p:txBody>
      </p:sp>
    </p:spTree>
    <p:extLst>
      <p:ext uri="{BB962C8B-B14F-4D97-AF65-F5344CB8AC3E}">
        <p14:creationId xmlns:p14="http://schemas.microsoft.com/office/powerpoint/2010/main" val="29384237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F06A5-73FB-ED46-9510-A66D14024E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762000"/>
            <a:ext cx="3429000" cy="1630362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RColorBrewer</a:t>
            </a:r>
            <a:r>
              <a:rPr lang="en-US" dirty="0"/>
              <a:t> palettes:</a:t>
            </a:r>
            <a:br>
              <a:rPr lang="en-US" dirty="0"/>
            </a:br>
            <a:br>
              <a:rPr lang="en-US" dirty="0"/>
            </a:br>
            <a:r>
              <a:rPr lang="en-US" sz="2000" dirty="0" err="1"/>
              <a:t>install.packages</a:t>
            </a:r>
            <a:r>
              <a:rPr lang="en-US" sz="2000" dirty="0"/>
              <a:t>("</a:t>
            </a:r>
            <a:r>
              <a:rPr lang="en-US" sz="2000" dirty="0" err="1"/>
              <a:t>RColorBrewer</a:t>
            </a:r>
            <a:r>
              <a:rPr lang="en-US" sz="2000" dirty="0"/>
              <a:t>")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113F11-AFD3-1246-B0B1-117E77241D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3800" y="381000"/>
            <a:ext cx="5029200" cy="629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750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B2092-A313-6342-85AC-08346CB2B1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44562"/>
          </a:xfrm>
        </p:spPr>
        <p:txBody>
          <a:bodyPr/>
          <a:lstStyle/>
          <a:p>
            <a:r>
              <a:rPr lang="en-US" dirty="0"/>
              <a:t>Distributions: Making Histograms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34EC70-2F2A-0041-95A0-1EB7F8350D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20762"/>
            <a:ext cx="8229600" cy="5532438"/>
          </a:xfrm>
        </p:spPr>
        <p:txBody>
          <a:bodyPr/>
          <a:lstStyle/>
          <a:p>
            <a:r>
              <a:rPr lang="en-US" dirty="0"/>
              <a:t>Plotting distribution of a single variable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C00000"/>
                </a:solidFill>
              </a:rPr>
              <a:t>ggplot</a:t>
            </a:r>
            <a:r>
              <a:rPr lang="en-US" dirty="0"/>
              <a:t>(compensation, </a:t>
            </a:r>
            <a:r>
              <a:rPr lang="en-US" dirty="0" err="1"/>
              <a:t>aes</a:t>
            </a:r>
            <a:r>
              <a:rPr lang="en-US" dirty="0"/>
              <a:t>(</a:t>
            </a:r>
            <a:r>
              <a:rPr lang="en-US" dirty="0">
                <a:solidFill>
                  <a:srgbClr val="00B050"/>
                </a:solidFill>
              </a:rPr>
              <a:t>x</a:t>
            </a:r>
            <a:r>
              <a:rPr lang="en-US" dirty="0"/>
              <a:t> = Fruit)) +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>
                <a:solidFill>
                  <a:srgbClr val="C00000"/>
                </a:solidFill>
              </a:rPr>
              <a:t>geom_histogram</a:t>
            </a:r>
            <a:r>
              <a:rPr lang="en-US" dirty="0"/>
              <a:t>()</a:t>
            </a:r>
          </a:p>
          <a:p>
            <a:pPr marL="0" indent="0">
              <a:buNone/>
            </a:pPr>
            <a:r>
              <a:rPr lang="en-US" dirty="0"/>
              <a:t>Most obvious thing to adjust is bin width:</a:t>
            </a:r>
          </a:p>
          <a:p>
            <a:pPr marL="0" indent="0">
              <a:buNone/>
            </a:pPr>
            <a:endParaRPr lang="en-US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US" dirty="0" err="1">
                <a:solidFill>
                  <a:srgbClr val="C00000"/>
                </a:solidFill>
              </a:rPr>
              <a:t>ggplot</a:t>
            </a:r>
            <a:r>
              <a:rPr lang="en-US" dirty="0"/>
              <a:t>(compensation, </a:t>
            </a:r>
            <a:r>
              <a:rPr lang="en-US" dirty="0" err="1">
                <a:solidFill>
                  <a:srgbClr val="C00000"/>
                </a:solidFill>
              </a:rPr>
              <a:t>aes</a:t>
            </a:r>
            <a:r>
              <a:rPr lang="en-US" dirty="0"/>
              <a:t>(x = Fruit)) +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>
                <a:solidFill>
                  <a:srgbClr val="C00000"/>
                </a:solidFill>
              </a:rPr>
              <a:t>geom_histogram</a:t>
            </a:r>
            <a:r>
              <a:rPr lang="en-US" dirty="0"/>
              <a:t>(</a:t>
            </a:r>
            <a:r>
              <a:rPr lang="en-US" dirty="0">
                <a:solidFill>
                  <a:srgbClr val="00B050"/>
                </a:solidFill>
              </a:rPr>
              <a:t>bins</a:t>
            </a:r>
            <a:r>
              <a:rPr lang="en-US" dirty="0"/>
              <a:t> = 10)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C00000"/>
                </a:solidFill>
              </a:rPr>
              <a:t>ggplot</a:t>
            </a:r>
            <a:r>
              <a:rPr lang="en-US" dirty="0"/>
              <a:t>(compensation, </a:t>
            </a:r>
            <a:r>
              <a:rPr lang="en-US" dirty="0" err="1">
                <a:solidFill>
                  <a:srgbClr val="C00000"/>
                </a:solidFill>
              </a:rPr>
              <a:t>aes</a:t>
            </a:r>
            <a:r>
              <a:rPr lang="en-US" dirty="0"/>
              <a:t>(x = Fruit)) +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>
                <a:solidFill>
                  <a:srgbClr val="C00000"/>
                </a:solidFill>
              </a:rPr>
              <a:t>geom_histogram</a:t>
            </a:r>
            <a:r>
              <a:rPr lang="en-US" dirty="0"/>
              <a:t>(</a:t>
            </a:r>
            <a:r>
              <a:rPr lang="en-US" dirty="0" err="1">
                <a:solidFill>
                  <a:srgbClr val="00B050"/>
                </a:solidFill>
              </a:rPr>
              <a:t>binwidth</a:t>
            </a:r>
            <a:r>
              <a:rPr lang="en-US" dirty="0"/>
              <a:t> = 15)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70AB6D-1B13-414B-BD5C-EB72809A7B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6514" y="1295400"/>
            <a:ext cx="2514600" cy="2514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251D0E2-4996-194F-8E76-DBD1F5E49B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0476" y="3810000"/>
            <a:ext cx="2560638" cy="2560638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E6EE83B-5EE7-4A48-A9CC-06056BEA9EBE}"/>
              </a:ext>
            </a:extLst>
          </p:cNvPr>
          <p:cNvCxnSpPr/>
          <p:nvPr/>
        </p:nvCxnSpPr>
        <p:spPr>
          <a:xfrm flipV="1">
            <a:off x="5562600" y="3657600"/>
            <a:ext cx="1143000" cy="685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F5FFA16-805D-9447-A628-1670C035E4A8}"/>
              </a:ext>
            </a:extLst>
          </p:cNvPr>
          <p:cNvCxnSpPr>
            <a:cxnSpLocks/>
          </p:cNvCxnSpPr>
          <p:nvPr/>
        </p:nvCxnSpPr>
        <p:spPr>
          <a:xfrm>
            <a:off x="6172200" y="5410200"/>
            <a:ext cx="4243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6609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82603-0A14-904F-8613-C0FD82E0F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44562"/>
          </a:xfrm>
        </p:spPr>
        <p:txBody>
          <a:bodyPr/>
          <a:lstStyle/>
          <a:p>
            <a:r>
              <a:rPr lang="en-US" dirty="0"/>
              <a:t>Faceting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733138-C7C5-0048-B449-DDC8479343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38200"/>
            <a:ext cx="8229600" cy="5608638"/>
          </a:xfrm>
        </p:spPr>
        <p:txBody>
          <a:bodyPr/>
          <a:lstStyle/>
          <a:p>
            <a:r>
              <a:rPr lang="en-US" dirty="0"/>
              <a:t>Faceting, or latticing, is about producing a matrix of graphs, automatically structured by a factor (categorical variable) in your data.</a:t>
            </a:r>
          </a:p>
          <a:p>
            <a:r>
              <a:rPr lang="en-US" dirty="0"/>
              <a:t>This trick works for almost all graphics in ggplot2’s toolbox</a:t>
            </a:r>
          </a:p>
          <a:p>
            <a:r>
              <a:rPr lang="en-US" dirty="0"/>
              <a:t>Uses a special component called </a:t>
            </a:r>
            <a:r>
              <a:rPr lang="en-US" dirty="0" err="1">
                <a:solidFill>
                  <a:srgbClr val="C00000"/>
                </a:solidFill>
              </a:rPr>
              <a:t>facet_wrap</a:t>
            </a:r>
            <a:r>
              <a:rPr lang="en-US" dirty="0"/>
              <a:t>()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400" dirty="0" err="1">
                <a:solidFill>
                  <a:srgbClr val="C00000"/>
                </a:solidFill>
              </a:rPr>
              <a:t>ggplot</a:t>
            </a:r>
            <a:r>
              <a:rPr lang="en-US" sz="2400" dirty="0"/>
              <a:t>(compensation, </a:t>
            </a:r>
            <a:r>
              <a:rPr lang="en-US" sz="2400" dirty="0" err="1">
                <a:solidFill>
                  <a:srgbClr val="C00000"/>
                </a:solidFill>
              </a:rPr>
              <a:t>aes</a:t>
            </a:r>
            <a:r>
              <a:rPr lang="en-US" sz="2400" dirty="0"/>
              <a:t>(</a:t>
            </a:r>
            <a:r>
              <a:rPr lang="en-US" sz="2400" dirty="0">
                <a:solidFill>
                  <a:srgbClr val="00B050"/>
                </a:solidFill>
              </a:rPr>
              <a:t>x</a:t>
            </a:r>
            <a:r>
              <a:rPr lang="en-US" sz="2400" dirty="0"/>
              <a:t> = Fruit)) +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err="1">
                <a:solidFill>
                  <a:srgbClr val="C00000"/>
                </a:solidFill>
              </a:rPr>
              <a:t>geom_histogram</a:t>
            </a:r>
            <a:r>
              <a:rPr lang="en-US" sz="2400" dirty="0"/>
              <a:t>(</a:t>
            </a:r>
            <a:r>
              <a:rPr lang="en-US" sz="2400" dirty="0" err="1">
                <a:solidFill>
                  <a:srgbClr val="00B050"/>
                </a:solidFill>
              </a:rPr>
              <a:t>binwidth</a:t>
            </a:r>
            <a:r>
              <a:rPr lang="en-US" sz="2400" dirty="0"/>
              <a:t> = 15) +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err="1">
                <a:solidFill>
                  <a:srgbClr val="C00000"/>
                </a:solidFill>
              </a:rPr>
              <a:t>facet_wrap</a:t>
            </a:r>
            <a:r>
              <a:rPr lang="en-US" sz="2400" dirty="0"/>
              <a:t>(~Grazing)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9C38D7-67BB-6345-AC0C-DFABD483B6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0" y="3733800"/>
            <a:ext cx="3048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9331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82603-0A14-904F-8613-C0FD82E0F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4800600" cy="944562"/>
          </a:xfrm>
        </p:spPr>
        <p:txBody>
          <a:bodyPr/>
          <a:lstStyle/>
          <a:p>
            <a:r>
              <a:rPr lang="en-US" dirty="0"/>
              <a:t>Saving Graphs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733138-C7C5-0048-B449-DDC8479343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38200"/>
            <a:ext cx="8229600" cy="56086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Plot Export Button:</a:t>
            </a:r>
          </a:p>
          <a:p>
            <a:pPr lvl="1"/>
            <a:r>
              <a:rPr lang="en-US" dirty="0"/>
              <a:t>provides options to save to image file types such as .</a:t>
            </a:r>
            <a:r>
              <a:rPr lang="en-US" dirty="0" err="1"/>
              <a:t>png</a:t>
            </a:r>
            <a:r>
              <a:rPr lang="en-US" dirty="0"/>
              <a:t> or .tiff, to save to PDF, or to copy the figure to the clipboard</a:t>
            </a:r>
          </a:p>
          <a:p>
            <a:pPr lvl="1"/>
            <a:r>
              <a:rPr lang="en-US" dirty="0"/>
              <a:t>Can adjust size, orientation, and define file path to save</a:t>
            </a:r>
          </a:p>
          <a:p>
            <a:pPr marL="514350" indent="-457200"/>
            <a:r>
              <a:rPr lang="en-US" dirty="0" err="1">
                <a:solidFill>
                  <a:srgbClr val="C00000"/>
                </a:solidFill>
              </a:rPr>
              <a:t>ggsave</a:t>
            </a:r>
            <a:r>
              <a:rPr lang="en-US" dirty="0"/>
              <a:t>()	 Works by saving the figure in the plots window to a filename you specify; append filetype.</a:t>
            </a:r>
          </a:p>
          <a:p>
            <a:pPr marL="57150" indent="0">
              <a:buNone/>
            </a:pPr>
            <a:r>
              <a:rPr lang="en-US" dirty="0" err="1">
                <a:solidFill>
                  <a:srgbClr val="C00000"/>
                </a:solidFill>
              </a:rPr>
              <a:t>ggsave</a:t>
            </a:r>
            <a:r>
              <a:rPr lang="en-US" dirty="0"/>
              <a:t>(</a:t>
            </a:r>
            <a:r>
              <a:rPr lang="en-US" dirty="0">
                <a:solidFill>
                  <a:srgbClr val="0432FF"/>
                </a:solidFill>
              </a:rPr>
              <a:t>"</a:t>
            </a:r>
            <a:r>
              <a:rPr lang="en-US" dirty="0" err="1">
                <a:solidFill>
                  <a:srgbClr val="0432FF"/>
                </a:solidFill>
              </a:rPr>
              <a:t>ThatCoolHistogramOfFruit.png</a:t>
            </a:r>
            <a:r>
              <a:rPr lang="en-US" dirty="0">
                <a:solidFill>
                  <a:srgbClr val="0432FF"/>
                </a:solidFill>
              </a:rPr>
              <a:t>"</a:t>
            </a:r>
            <a:r>
              <a:rPr lang="en-US" dirty="0"/>
              <a:t>)</a:t>
            </a:r>
          </a:p>
          <a:p>
            <a:pPr marL="514350" indent="-457200"/>
            <a:r>
              <a:rPr lang="en-US" dirty="0"/>
              <a:t>Saves to the current working directory; another reason to use </a:t>
            </a:r>
            <a:r>
              <a:rPr lang="en-US" dirty="0" err="1"/>
              <a:t>Rstudio</a:t>
            </a:r>
            <a:r>
              <a:rPr lang="en-US" dirty="0"/>
              <a:t> projects (already defined)</a:t>
            </a:r>
          </a:p>
          <a:p>
            <a:pPr marL="514350" indent="-457200"/>
            <a:r>
              <a:rPr lang="en-US" dirty="0"/>
              <a:t>You can define the location, change the height and width, the units, filetype, and the resolution. All important if your work is to be fully repeatable.</a:t>
            </a:r>
          </a:p>
          <a:p>
            <a:pPr marL="57150" indent="0">
              <a:buNone/>
            </a:pPr>
            <a:r>
              <a:rPr lang="en-US" dirty="0">
                <a:solidFill>
                  <a:srgbClr val="0432FF"/>
                </a:solidFill>
              </a:rPr>
              <a:t>?</a:t>
            </a:r>
            <a:r>
              <a:rPr lang="en-US" dirty="0" err="1">
                <a:solidFill>
                  <a:srgbClr val="0432FF"/>
                </a:solidFill>
              </a:rPr>
              <a:t>ggsave</a:t>
            </a:r>
            <a:endParaRPr lang="en-US" dirty="0">
              <a:solidFill>
                <a:srgbClr val="0432FF"/>
              </a:solidFill>
            </a:endParaRPr>
          </a:p>
        </p:txBody>
      </p:sp>
      <p:pic>
        <p:nvPicPr>
          <p:cNvPr id="5" name="Content Placeholder 8">
            <a:extLst>
              <a:ext uri="{FF2B5EF4-FFF2-40B4-BE49-F238E27FC236}">
                <a16:creationId xmlns:a16="http://schemas.microsoft.com/office/drawing/2014/main" id="{BB9D50BC-94FC-6B43-A25F-89C63184EB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52400"/>
            <a:ext cx="2857500" cy="905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4032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E24D71-7DBA-BE4C-8941-38E9B0E57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5293"/>
            <a:ext cx="8229600" cy="944562"/>
          </a:xfrm>
        </p:spPr>
        <p:txBody>
          <a:bodyPr/>
          <a:lstStyle/>
          <a:p>
            <a:r>
              <a:rPr lang="en-US" dirty="0"/>
              <a:t>Ch. 8 Scales and Themes in ggplot2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7087B5-F7D2-E44D-B0D1-1D07362858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14400"/>
            <a:ext cx="8229600" cy="56388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li</a:t>
            </a:r>
            <a:r>
              <a:rPr lang="en-US" sz="2400" dirty="0">
                <a:solidFill>
                  <a:srgbClr val="C00000"/>
                </a:solidFill>
              </a:rPr>
              <a:t>brary</a:t>
            </a:r>
            <a:r>
              <a:rPr lang="en-US" sz="2400" dirty="0"/>
              <a:t>(</a:t>
            </a:r>
            <a:r>
              <a:rPr lang="en-US" sz="2400" dirty="0" err="1"/>
              <a:t>gridExtra</a:t>
            </a:r>
            <a:r>
              <a:rPr lang="en-US" sz="2400" dirty="0"/>
              <a:t>)</a:t>
            </a:r>
          </a:p>
          <a:p>
            <a:pPr marL="0" indent="0">
              <a:buNone/>
            </a:pPr>
            <a:r>
              <a:rPr lang="en-US" sz="2400" dirty="0"/>
              <a:t>#a helper package for placing more than one ggplot2 figure on the same page</a:t>
            </a:r>
          </a:p>
          <a:p>
            <a:pPr marL="0" indent="0">
              <a:buNone/>
            </a:pPr>
            <a:r>
              <a:rPr lang="en-US" sz="2400" dirty="0"/>
              <a:t># BASE scatterplot</a:t>
            </a:r>
          </a:p>
          <a:p>
            <a:pPr marL="0" indent="0">
              <a:buNone/>
            </a:pPr>
            <a:r>
              <a:rPr lang="en-US" sz="2400" dirty="0" err="1"/>
              <a:t>eg_scatter</a:t>
            </a:r>
            <a:r>
              <a:rPr lang="en-US" sz="2400" dirty="0"/>
              <a:t> &lt;-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err="1">
                <a:solidFill>
                  <a:srgbClr val="C00000"/>
                </a:solidFill>
              </a:rPr>
              <a:t>ggplot</a:t>
            </a:r>
            <a:r>
              <a:rPr lang="en-US" sz="2400" dirty="0"/>
              <a:t>(data = compensation, </a:t>
            </a:r>
            <a:r>
              <a:rPr lang="en-US" sz="2400" dirty="0" err="1">
                <a:solidFill>
                  <a:srgbClr val="C00000"/>
                </a:solidFill>
              </a:rPr>
              <a:t>aes</a:t>
            </a:r>
            <a:r>
              <a:rPr lang="en-US" sz="2400" dirty="0"/>
              <a:t>(x = Root, y = Fruit)) +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err="1">
                <a:solidFill>
                  <a:srgbClr val="C00000"/>
                </a:solidFill>
              </a:rPr>
              <a:t>geom_point</a:t>
            </a:r>
            <a:r>
              <a:rPr lang="en-US" sz="2400" dirty="0"/>
              <a:t>()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# BASE box-and-whiskers plot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err="1"/>
              <a:t>eg_box</a:t>
            </a:r>
            <a:r>
              <a:rPr lang="en-US" sz="2400" dirty="0"/>
              <a:t> &lt;-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err="1">
                <a:solidFill>
                  <a:srgbClr val="C00000"/>
                </a:solidFill>
              </a:rPr>
              <a:t>ggplot</a:t>
            </a:r>
            <a:r>
              <a:rPr lang="en-US" sz="2400" dirty="0"/>
              <a:t>(data = compensation, </a:t>
            </a:r>
            <a:r>
              <a:rPr lang="en-US" sz="2400" dirty="0" err="1"/>
              <a:t>aes</a:t>
            </a:r>
            <a:r>
              <a:rPr lang="en-US" sz="2400" dirty="0"/>
              <a:t>(x = Grazing, y = Fruit)) +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err="1">
                <a:solidFill>
                  <a:srgbClr val="C00000"/>
                </a:solidFill>
              </a:rPr>
              <a:t>geom_boxplot</a:t>
            </a:r>
            <a:r>
              <a:rPr lang="en-US" sz="2400" dirty="0"/>
              <a:t>()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 err="1"/>
              <a:t>grid.arrange</a:t>
            </a:r>
            <a:r>
              <a:rPr lang="en-US" sz="2400" dirty="0"/>
              <a:t>(</a:t>
            </a:r>
            <a:r>
              <a:rPr lang="en-US" sz="2400" dirty="0" err="1"/>
              <a:t>eg_scatter</a:t>
            </a:r>
            <a:r>
              <a:rPr lang="en-US" sz="2400" dirty="0"/>
              <a:t>, </a:t>
            </a:r>
            <a:r>
              <a:rPr lang="en-US" sz="2400" dirty="0" err="1"/>
              <a:t>eg_box</a:t>
            </a:r>
            <a:r>
              <a:rPr lang="en-US" sz="2400" dirty="0"/>
              <a:t>, </a:t>
            </a:r>
            <a:r>
              <a:rPr lang="en-US" sz="2400" dirty="0" err="1">
                <a:solidFill>
                  <a:srgbClr val="00B050"/>
                </a:solidFill>
              </a:rPr>
              <a:t>nrow</a:t>
            </a:r>
            <a:r>
              <a:rPr lang="en-US" sz="2400" dirty="0"/>
              <a:t> = 1)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69585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CC6FFD9-C9EC-FF4E-84AF-FAC578E576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889000"/>
            <a:ext cx="76200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7133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D22799-CFFA-714E-9B6A-224FF15A2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Things You May Want to Customize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4AA5A1-0377-1542-8778-969995053D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• axis labels, with math symbols, rotation, and colors;</a:t>
            </a:r>
          </a:p>
          <a:p>
            <a:pPr marL="0" indent="0">
              <a:buNone/>
            </a:pPr>
            <a:r>
              <a:rPr lang="en-US" dirty="0"/>
              <a:t>• axis ranges and tick mark locations;</a:t>
            </a:r>
          </a:p>
          <a:p>
            <a:pPr marL="0" indent="0">
              <a:buNone/>
            </a:pPr>
            <a:r>
              <a:rPr lang="en-US" dirty="0"/>
              <a:t>• the grey background and the gridlines;</a:t>
            </a:r>
          </a:p>
          <a:p>
            <a:pPr marL="0" indent="0">
              <a:buNone/>
            </a:pPr>
            <a:r>
              <a:rPr lang="en-US" dirty="0"/>
              <a:t>• the boxes and title in the key;</a:t>
            </a:r>
          </a:p>
          <a:p>
            <a:pPr marL="0" indent="0">
              <a:buNone/>
            </a:pPr>
            <a:r>
              <a:rPr lang="en-US" dirty="0"/>
              <a:t>• text annotation inside the plot.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Two routes to customizing a </a:t>
            </a:r>
            <a:r>
              <a:rPr lang="en-US" dirty="0" err="1">
                <a:solidFill>
                  <a:srgbClr val="C00000"/>
                </a:solidFill>
              </a:rPr>
              <a:t>ggplot</a:t>
            </a:r>
            <a:r>
              <a:rPr lang="en-US" dirty="0"/>
              <a:t>() figure. </a:t>
            </a:r>
          </a:p>
          <a:p>
            <a:pPr marL="0" indent="0">
              <a:buNone/>
            </a:pPr>
            <a:r>
              <a:rPr lang="en-US" dirty="0"/>
              <a:t>	The first is via a </a:t>
            </a:r>
            <a:r>
              <a:rPr lang="en-US" dirty="0">
                <a:solidFill>
                  <a:srgbClr val="C00000"/>
                </a:solidFill>
              </a:rPr>
              <a:t>scale</a:t>
            </a:r>
            <a:r>
              <a:rPr lang="en-US" dirty="0"/>
              <a:t>_() function.</a:t>
            </a:r>
          </a:p>
          <a:p>
            <a:pPr marL="0" indent="0">
              <a:buNone/>
            </a:pPr>
            <a:r>
              <a:rPr lang="en-US" dirty="0"/>
              <a:t>	The second is via the </a:t>
            </a:r>
            <a:r>
              <a:rPr lang="en-US" dirty="0">
                <a:solidFill>
                  <a:srgbClr val="C00000"/>
                </a:solidFill>
              </a:rPr>
              <a:t>theme</a:t>
            </a:r>
            <a:r>
              <a:rPr lang="en-US" dirty="0"/>
              <a:t>().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26138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53B0F-C6CD-A941-ACA2-9C5217A51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44562"/>
          </a:xfrm>
        </p:spPr>
        <p:txBody>
          <a:bodyPr>
            <a:normAutofit fontScale="90000"/>
          </a:bodyPr>
          <a:lstStyle/>
          <a:p>
            <a:r>
              <a:rPr lang="en-US" dirty="0"/>
              <a:t>Axis Labels, Axis Limits, and Annotation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6273E5-255C-F249-B1AC-66B3C0ED59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can change the axis titles with </a:t>
            </a:r>
            <a:r>
              <a:rPr lang="en-US" dirty="0" err="1">
                <a:solidFill>
                  <a:srgbClr val="C00000"/>
                </a:solidFill>
              </a:rPr>
              <a:t>xlab</a:t>
            </a:r>
            <a:r>
              <a:rPr lang="en-US" dirty="0"/>
              <a:t>() and </a:t>
            </a:r>
            <a:r>
              <a:rPr lang="en-US" dirty="0" err="1">
                <a:solidFill>
                  <a:srgbClr val="C00000"/>
                </a:solidFill>
              </a:rPr>
              <a:t>ylab</a:t>
            </a:r>
            <a:r>
              <a:rPr lang="en-US" dirty="0"/>
              <a:t>(), or their parent and guardian function, </a:t>
            </a:r>
            <a:r>
              <a:rPr lang="en-US" dirty="0">
                <a:solidFill>
                  <a:srgbClr val="C00000"/>
                </a:solidFill>
              </a:rPr>
              <a:t>labs</a:t>
            </a:r>
            <a:r>
              <a:rPr lang="en-US" dirty="0"/>
              <a:t>(). They tell R to show these labels (make new layer) rather than the default X and Y mappings.</a:t>
            </a:r>
          </a:p>
          <a:p>
            <a:pPr marL="0" indent="0">
              <a:buNone/>
            </a:pPr>
            <a:r>
              <a:rPr lang="en-US" dirty="0" err="1"/>
              <a:t>eg_scatter</a:t>
            </a:r>
            <a:endParaRPr lang="en-US" dirty="0"/>
          </a:p>
          <a:p>
            <a:pPr marL="0" indent="0">
              <a:buNone/>
            </a:pPr>
            <a:r>
              <a:rPr lang="en-US" dirty="0" err="1"/>
              <a:t>eg_scatter</a:t>
            </a:r>
            <a:r>
              <a:rPr lang="en-US" dirty="0"/>
              <a:t> + </a:t>
            </a:r>
            <a:r>
              <a:rPr lang="en-US" dirty="0" err="1">
                <a:solidFill>
                  <a:srgbClr val="C00000"/>
                </a:solidFill>
              </a:rPr>
              <a:t>xlab</a:t>
            </a:r>
            <a:r>
              <a:rPr lang="en-US" dirty="0"/>
              <a:t>("Root Biomass") + </a:t>
            </a:r>
            <a:r>
              <a:rPr lang="en-US" dirty="0" err="1">
                <a:solidFill>
                  <a:srgbClr val="C00000"/>
                </a:solidFill>
              </a:rPr>
              <a:t>ylab</a:t>
            </a:r>
            <a:r>
              <a:rPr lang="en-US" dirty="0"/>
              <a:t>("Fruit Production")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#re-scale the axes (</a:t>
            </a:r>
            <a:r>
              <a:rPr lang="en-US" dirty="0" err="1"/>
              <a:t>x,y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 err="1"/>
              <a:t>eg_scatter</a:t>
            </a:r>
            <a:r>
              <a:rPr lang="en-US" dirty="0"/>
              <a:t> + </a:t>
            </a:r>
            <a:r>
              <a:rPr lang="en-US" dirty="0" err="1">
                <a:solidFill>
                  <a:srgbClr val="C00000"/>
                </a:solidFill>
              </a:rPr>
              <a:t>xlim</a:t>
            </a:r>
            <a:r>
              <a:rPr lang="en-US" dirty="0"/>
              <a:t>(0, 20) + </a:t>
            </a:r>
            <a:r>
              <a:rPr lang="en-US" dirty="0" err="1">
                <a:solidFill>
                  <a:srgbClr val="C00000"/>
                </a:solidFill>
              </a:rPr>
              <a:t>ylim</a:t>
            </a:r>
            <a:r>
              <a:rPr lang="en-US" dirty="0"/>
              <a:t>(0, 140)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50601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D97D0-748A-7341-B495-EED07D3C29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9554" y="0"/>
            <a:ext cx="8229600" cy="944562"/>
          </a:xfrm>
        </p:spPr>
        <p:txBody>
          <a:bodyPr/>
          <a:lstStyle/>
          <a:p>
            <a:r>
              <a:rPr lang="en-US" dirty="0"/>
              <a:t>Putting Custom Text Inside Figure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D984D2-4DA1-8F45-B9F4-BE863B0F99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5562600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rgbClr val="C00000"/>
                </a:solidFill>
              </a:rPr>
              <a:t>annotate</a:t>
            </a:r>
            <a:r>
              <a:rPr lang="en-US" dirty="0"/>
              <a:t>() function requires specifying the </a:t>
            </a:r>
            <a:r>
              <a:rPr lang="en-US" u="sng" dirty="0"/>
              <a:t>kind</a:t>
            </a:r>
            <a:r>
              <a:rPr lang="en-US" dirty="0"/>
              <a:t> of annotation to use (e.g. ‘text), </a:t>
            </a:r>
            <a:r>
              <a:rPr lang="en-US" u="sng" dirty="0"/>
              <a:t>where</a:t>
            </a:r>
            <a:r>
              <a:rPr lang="en-US" dirty="0"/>
              <a:t> to put the annotation using the coordinate system of the graph, and </a:t>
            </a:r>
            <a:r>
              <a:rPr lang="en-US" u="sng" dirty="0"/>
              <a:t>what to write</a:t>
            </a:r>
            <a:r>
              <a:rPr lang="en-US" dirty="0"/>
              <a:t>—the label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 err="1"/>
              <a:t>eg_scatter</a:t>
            </a:r>
            <a:r>
              <a:rPr lang="en-US" dirty="0"/>
              <a:t> +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>
                <a:solidFill>
                  <a:srgbClr val="C00000"/>
                </a:solidFill>
              </a:rPr>
              <a:t>annotate</a:t>
            </a:r>
            <a:r>
              <a:rPr lang="en-US" dirty="0"/>
              <a:t>("text", x = </a:t>
            </a:r>
            <a:r>
              <a:rPr lang="en-US" dirty="0">
                <a:solidFill>
                  <a:srgbClr val="C00000"/>
                </a:solidFill>
              </a:rPr>
              <a:t>c</a:t>
            </a:r>
            <a:r>
              <a:rPr lang="en-US" dirty="0"/>
              <a:t>(6,8), y = </a:t>
            </a:r>
            <a:r>
              <a:rPr lang="en-US" dirty="0">
                <a:solidFill>
                  <a:srgbClr val="C00000"/>
                </a:solidFill>
              </a:rPr>
              <a:t>c</a:t>
            </a:r>
            <a:r>
              <a:rPr lang="en-US" dirty="0"/>
              <a:t>(105, 25),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>
                <a:solidFill>
                  <a:srgbClr val="00B050"/>
                </a:solidFill>
              </a:rPr>
              <a:t>label</a:t>
            </a:r>
            <a:r>
              <a:rPr lang="en-US" dirty="0"/>
              <a:t> = </a:t>
            </a:r>
            <a:r>
              <a:rPr lang="en-US" dirty="0">
                <a:solidFill>
                  <a:srgbClr val="C00000"/>
                </a:solidFill>
              </a:rPr>
              <a:t>c</a:t>
            </a:r>
            <a:r>
              <a:rPr lang="en-US" dirty="0"/>
              <a:t>("Text up here...","...and text down 	here"))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Default for middle of text box positioned at coordinates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90597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D97D0-748A-7341-B495-EED07D3C29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9554" y="0"/>
            <a:ext cx="8229600" cy="944562"/>
          </a:xfrm>
        </p:spPr>
        <p:txBody>
          <a:bodyPr/>
          <a:lstStyle/>
          <a:p>
            <a:r>
              <a:rPr lang="en-US" dirty="0"/>
              <a:t>Scales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D984D2-4DA1-8F45-B9F4-BE863B0F99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9554" y="762000"/>
            <a:ext cx="8229600" cy="5562600"/>
          </a:xfrm>
        </p:spPr>
        <p:txBody>
          <a:bodyPr/>
          <a:lstStyle/>
          <a:p>
            <a:r>
              <a:rPr lang="en-US" dirty="0"/>
              <a:t>We adjust the range of the x-axis using the </a:t>
            </a:r>
            <a:r>
              <a:rPr lang="en-US" dirty="0">
                <a:solidFill>
                  <a:srgbClr val="00B050"/>
                </a:solidFill>
              </a:rPr>
              <a:t>limits</a:t>
            </a:r>
            <a:r>
              <a:rPr lang="en-US" dirty="0"/>
              <a:t> = argument, and the frequency and location of the tick marks by specifying the integer values where we want them with the </a:t>
            </a:r>
            <a:r>
              <a:rPr lang="en-US" dirty="0">
                <a:solidFill>
                  <a:srgbClr val="00B050"/>
                </a:solidFill>
              </a:rPr>
              <a:t>breaks</a:t>
            </a:r>
            <a:r>
              <a:rPr lang="en-US" dirty="0"/>
              <a:t> = argument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eg_scatter</a:t>
            </a:r>
            <a:r>
              <a:rPr lang="en-US" dirty="0"/>
              <a:t> + </a:t>
            </a:r>
            <a:r>
              <a:rPr lang="en-US" dirty="0" err="1">
                <a:solidFill>
                  <a:srgbClr val="C00000"/>
                </a:solidFill>
              </a:rPr>
              <a:t>scale_x_continuous</a:t>
            </a:r>
            <a:r>
              <a:rPr lang="en-US" dirty="0"/>
              <a:t>(</a:t>
            </a:r>
            <a:r>
              <a:rPr lang="en-US" dirty="0">
                <a:solidFill>
                  <a:srgbClr val="00B050"/>
                </a:solidFill>
              </a:rPr>
              <a:t>limits</a:t>
            </a:r>
            <a:r>
              <a:rPr lang="en-US" dirty="0"/>
              <a:t> = c(4, 11), 	</a:t>
            </a:r>
            <a:r>
              <a:rPr lang="en-US" dirty="0">
                <a:solidFill>
                  <a:srgbClr val="00B050"/>
                </a:solidFill>
              </a:rPr>
              <a:t>breaks</a:t>
            </a:r>
            <a:r>
              <a:rPr lang="en-US" dirty="0"/>
              <a:t> = 4:11)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B9B641-709E-D44B-B518-983382A3DB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5400" y="3508007"/>
            <a:ext cx="3276600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6430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2555F0B-B076-A544-8D87-CA05EFCD93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914400"/>
            <a:ext cx="8377247" cy="4529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3162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D97D0-748A-7341-B495-EED07D3C29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9554" y="0"/>
            <a:ext cx="8229600" cy="944562"/>
          </a:xfrm>
        </p:spPr>
        <p:txBody>
          <a:bodyPr/>
          <a:lstStyle/>
          <a:p>
            <a:r>
              <a:rPr lang="en-US" dirty="0"/>
              <a:t>Scales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D984D2-4DA1-8F45-B9F4-BE863B0F99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762000"/>
            <a:ext cx="8229600" cy="5562600"/>
          </a:xfrm>
        </p:spPr>
        <p:txBody>
          <a:bodyPr>
            <a:normAutofit/>
          </a:bodyPr>
          <a:lstStyle/>
          <a:p>
            <a:r>
              <a:rPr lang="en-US" dirty="0"/>
              <a:t>We previously learned how to use the </a:t>
            </a:r>
            <a:r>
              <a:rPr lang="en-US" dirty="0">
                <a:solidFill>
                  <a:srgbClr val="00B050"/>
                </a:solidFill>
              </a:rPr>
              <a:t>color</a:t>
            </a:r>
            <a:r>
              <a:rPr lang="en-US" dirty="0"/>
              <a:t> = argument in </a:t>
            </a:r>
            <a:r>
              <a:rPr lang="en-US" dirty="0" err="1">
                <a:solidFill>
                  <a:srgbClr val="C00000"/>
                </a:solidFill>
              </a:rPr>
              <a:t>aes</a:t>
            </a:r>
            <a:r>
              <a:rPr lang="en-US" dirty="0"/>
              <a:t>() to allocate different colors to points based on their membership of a group. </a:t>
            </a:r>
          </a:p>
          <a:p>
            <a:r>
              <a:rPr lang="en-US" dirty="0"/>
              <a:t>We extended this functionality by customizing the colors allocated to each group as follows, using the </a:t>
            </a:r>
            <a:r>
              <a:rPr lang="en-US" dirty="0" err="1">
                <a:solidFill>
                  <a:srgbClr val="C00000"/>
                </a:solidFill>
              </a:rPr>
              <a:t>scale_colour_manual</a:t>
            </a:r>
            <a:r>
              <a:rPr lang="en-US" dirty="0"/>
              <a:t>() layering.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2600" dirty="0" err="1">
                <a:solidFill>
                  <a:srgbClr val="C00000"/>
                </a:solidFill>
              </a:rPr>
              <a:t>ggplot</a:t>
            </a:r>
            <a:r>
              <a:rPr lang="en-US" sz="2600" dirty="0"/>
              <a:t>(</a:t>
            </a:r>
            <a:r>
              <a:rPr lang="en-US" sz="2600" dirty="0">
                <a:solidFill>
                  <a:srgbClr val="00B050"/>
                </a:solidFill>
              </a:rPr>
              <a:t>data</a:t>
            </a:r>
            <a:r>
              <a:rPr lang="en-US" sz="2600" dirty="0"/>
              <a:t> = compensation, </a:t>
            </a:r>
            <a:r>
              <a:rPr lang="en-US" sz="2600" dirty="0" err="1">
                <a:solidFill>
                  <a:srgbClr val="C00000"/>
                </a:solidFill>
              </a:rPr>
              <a:t>aes</a:t>
            </a:r>
            <a:r>
              <a:rPr lang="en-US" sz="2600" dirty="0"/>
              <a:t>(</a:t>
            </a:r>
            <a:r>
              <a:rPr lang="en-US" sz="2600" dirty="0">
                <a:solidFill>
                  <a:srgbClr val="00B050"/>
                </a:solidFill>
              </a:rPr>
              <a:t>x</a:t>
            </a:r>
            <a:r>
              <a:rPr lang="en-US" sz="2600" dirty="0"/>
              <a:t> = Root, </a:t>
            </a:r>
            <a:r>
              <a:rPr lang="en-US" sz="2600" dirty="0">
                <a:solidFill>
                  <a:srgbClr val="00B050"/>
                </a:solidFill>
              </a:rPr>
              <a:t>y</a:t>
            </a:r>
            <a:r>
              <a:rPr lang="en-US" sz="2600" dirty="0"/>
              <a:t> = Fruit, </a:t>
            </a:r>
            <a:r>
              <a:rPr lang="en-US" sz="2600" dirty="0" err="1">
                <a:solidFill>
                  <a:srgbClr val="00B050"/>
                </a:solidFill>
              </a:rPr>
              <a:t>colour</a:t>
            </a:r>
            <a:r>
              <a:rPr lang="en-US" sz="2600" dirty="0"/>
              <a:t> 	= Grazing)) +</a:t>
            </a:r>
          </a:p>
          <a:p>
            <a:pPr marL="0" indent="0">
              <a:buNone/>
            </a:pPr>
            <a:r>
              <a:rPr lang="en-US" sz="2600" dirty="0"/>
              <a:t>	</a:t>
            </a:r>
            <a:r>
              <a:rPr lang="en-US" sz="2600" dirty="0" err="1">
                <a:solidFill>
                  <a:srgbClr val="C00000"/>
                </a:solidFill>
              </a:rPr>
              <a:t>geom_point</a:t>
            </a:r>
            <a:r>
              <a:rPr lang="en-US" sz="2600" dirty="0"/>
              <a:t>() +</a:t>
            </a:r>
          </a:p>
          <a:p>
            <a:pPr marL="0" indent="0">
              <a:buNone/>
            </a:pPr>
            <a:r>
              <a:rPr lang="en-US" sz="2600" dirty="0"/>
              <a:t>	</a:t>
            </a:r>
            <a:r>
              <a:rPr lang="en-US" sz="2600" dirty="0" err="1">
                <a:solidFill>
                  <a:srgbClr val="C00000"/>
                </a:solidFill>
              </a:rPr>
              <a:t>scale_colour_manual</a:t>
            </a:r>
            <a:r>
              <a:rPr lang="en-US" sz="2600" dirty="0"/>
              <a:t>(</a:t>
            </a:r>
            <a:r>
              <a:rPr lang="en-US" sz="2600" dirty="0">
                <a:solidFill>
                  <a:srgbClr val="00B050"/>
                </a:solidFill>
              </a:rPr>
              <a:t>values</a:t>
            </a:r>
            <a:r>
              <a:rPr lang="en-US" sz="2600" dirty="0"/>
              <a:t> = c(</a:t>
            </a:r>
            <a:r>
              <a:rPr lang="en-US" sz="2600" dirty="0">
                <a:solidFill>
                  <a:srgbClr val="00B050"/>
                </a:solidFill>
              </a:rPr>
              <a:t>Grazed</a:t>
            </a:r>
            <a:r>
              <a:rPr lang="en-US" sz="2600" dirty="0"/>
              <a:t> = "brown", 	</a:t>
            </a:r>
            <a:r>
              <a:rPr lang="en-US" sz="2600" dirty="0" err="1">
                <a:solidFill>
                  <a:srgbClr val="00B050"/>
                </a:solidFill>
              </a:rPr>
              <a:t>Ungrazed</a:t>
            </a:r>
            <a:r>
              <a:rPr lang="en-US" sz="2600" dirty="0"/>
              <a:t> = "green"))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06520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D97D0-748A-7341-B495-EED07D3C29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9554" y="0"/>
            <a:ext cx="8229600" cy="944562"/>
          </a:xfrm>
        </p:spPr>
        <p:txBody>
          <a:bodyPr/>
          <a:lstStyle/>
          <a:p>
            <a:r>
              <a:rPr lang="en-US" dirty="0"/>
              <a:t>Scales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D984D2-4DA1-8F45-B9F4-BE863B0F99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762000"/>
            <a:ext cx="8229600" cy="5562600"/>
          </a:xfrm>
        </p:spPr>
        <p:txBody>
          <a:bodyPr>
            <a:normAutofit/>
          </a:bodyPr>
          <a:lstStyle/>
          <a:p>
            <a:r>
              <a:rPr lang="en-US" dirty="0"/>
              <a:t>Scale transformation; one or both of the X-Y axes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 err="1"/>
              <a:t>eg_box</a:t>
            </a:r>
            <a:r>
              <a:rPr lang="en-US" sz="2400" dirty="0"/>
              <a:t> +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err="1">
                <a:solidFill>
                  <a:srgbClr val="C00000"/>
                </a:solidFill>
              </a:rPr>
              <a:t>scale_y_continuous</a:t>
            </a:r>
            <a:r>
              <a:rPr lang="en-US" sz="2400" dirty="0"/>
              <a:t>(</a:t>
            </a:r>
            <a:r>
              <a:rPr lang="en-US" sz="2400" dirty="0">
                <a:solidFill>
                  <a:srgbClr val="00B050"/>
                </a:solidFill>
              </a:rPr>
              <a:t>breaks</a:t>
            </a:r>
            <a:r>
              <a:rPr lang="en-US" sz="2400" dirty="0"/>
              <a:t> = </a:t>
            </a:r>
            <a:r>
              <a:rPr lang="en-US" sz="2400" dirty="0" err="1">
                <a:solidFill>
                  <a:srgbClr val="C00000"/>
                </a:solidFill>
              </a:rPr>
              <a:t>seq</a:t>
            </a:r>
            <a:r>
              <a:rPr lang="en-US" sz="2400" dirty="0"/>
              <a:t>(</a:t>
            </a:r>
            <a:r>
              <a:rPr lang="en-US" sz="2400" dirty="0">
                <a:solidFill>
                  <a:srgbClr val="00B050"/>
                </a:solidFill>
              </a:rPr>
              <a:t>from</a:t>
            </a:r>
            <a:r>
              <a:rPr lang="en-US" sz="2400" dirty="0"/>
              <a:t> = 10, </a:t>
            </a:r>
            <a:r>
              <a:rPr lang="en-US" sz="2400" dirty="0">
                <a:solidFill>
                  <a:srgbClr val="00B050"/>
                </a:solidFill>
              </a:rPr>
              <a:t>to</a:t>
            </a:r>
            <a:r>
              <a:rPr lang="en-US" sz="2400" dirty="0"/>
              <a:t> = 150, </a:t>
            </a:r>
            <a:r>
              <a:rPr lang="en-US" sz="2400" dirty="0">
                <a:solidFill>
                  <a:srgbClr val="00B050"/>
                </a:solidFill>
              </a:rPr>
              <a:t>by</a:t>
            </a:r>
            <a:r>
              <a:rPr lang="en-US" sz="2400" dirty="0"/>
              <a:t> 	= 20), </a:t>
            </a:r>
            <a:r>
              <a:rPr lang="en-US" sz="2400" dirty="0">
                <a:solidFill>
                  <a:srgbClr val="00B050"/>
                </a:solidFill>
              </a:rPr>
              <a:t>trans</a:t>
            </a:r>
            <a:r>
              <a:rPr lang="en-US" sz="2400" dirty="0"/>
              <a:t> = "log10")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7684A4-B296-3742-9224-66D98C5507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1600" y="2590800"/>
            <a:ext cx="381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2321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D97D0-748A-7341-B495-EED07D3C29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9554" y="-152400"/>
            <a:ext cx="8229600" cy="944562"/>
          </a:xfrm>
        </p:spPr>
        <p:txBody>
          <a:bodyPr/>
          <a:lstStyle/>
          <a:p>
            <a:r>
              <a:rPr lang="en-US" dirty="0"/>
              <a:t>The Theme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D984D2-4DA1-8F45-B9F4-BE863B0F99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609600"/>
            <a:ext cx="8763000" cy="5562600"/>
          </a:xfrm>
        </p:spPr>
        <p:txBody>
          <a:bodyPr>
            <a:normAutofit/>
          </a:bodyPr>
          <a:lstStyle/>
          <a:p>
            <a:r>
              <a:rPr lang="en-US" dirty="0"/>
              <a:t>Very powerful framework for adjusting all the non-aesthetic pieces of a graph; many built-in like 	</a:t>
            </a:r>
            <a:r>
              <a:rPr lang="en-US" dirty="0" err="1">
                <a:solidFill>
                  <a:srgbClr val="C00000"/>
                </a:solidFill>
              </a:rPr>
              <a:t>theme_bw</a:t>
            </a:r>
            <a:r>
              <a:rPr lang="en-US" dirty="0"/>
              <a:t>()</a:t>
            </a:r>
          </a:p>
          <a:p>
            <a:pPr marL="0" indent="0">
              <a:buNone/>
            </a:pPr>
            <a:r>
              <a:rPr lang="en-US" sz="2400" dirty="0" err="1"/>
              <a:t>eg_scatter</a:t>
            </a:r>
            <a:r>
              <a:rPr lang="en-US" sz="2400" dirty="0"/>
              <a:t> +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>
                <a:solidFill>
                  <a:srgbClr val="C00000"/>
                </a:solidFill>
              </a:rPr>
              <a:t>theme</a:t>
            </a:r>
            <a:r>
              <a:rPr lang="en-US" sz="2400" dirty="0"/>
              <a:t>(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err="1">
                <a:solidFill>
                  <a:srgbClr val="00B050"/>
                </a:solidFill>
              </a:rPr>
              <a:t>panel.background</a:t>
            </a:r>
            <a:r>
              <a:rPr lang="en-US" sz="2400" dirty="0">
                <a:solidFill>
                  <a:srgbClr val="00B050"/>
                </a:solidFill>
              </a:rPr>
              <a:t> </a:t>
            </a:r>
            <a:r>
              <a:rPr lang="en-US" sz="2400" dirty="0"/>
              <a:t>= </a:t>
            </a:r>
            <a:r>
              <a:rPr lang="en-US" sz="2400" dirty="0" err="1">
                <a:solidFill>
                  <a:srgbClr val="C00000"/>
                </a:solidFill>
              </a:rPr>
              <a:t>element_rect</a:t>
            </a:r>
            <a:r>
              <a:rPr lang="en-US" sz="2400" dirty="0"/>
              <a:t>(</a:t>
            </a:r>
            <a:r>
              <a:rPr lang="en-US" sz="2400" dirty="0">
                <a:solidFill>
                  <a:srgbClr val="00B050"/>
                </a:solidFill>
              </a:rPr>
              <a:t>fill</a:t>
            </a:r>
            <a:r>
              <a:rPr lang="en-US" sz="2400" dirty="0"/>
              <a:t> = NA, 	</a:t>
            </a:r>
            <a:r>
              <a:rPr lang="en-US" sz="2400" dirty="0">
                <a:solidFill>
                  <a:srgbClr val="00B050"/>
                </a:solidFill>
              </a:rPr>
              <a:t>color</a:t>
            </a:r>
            <a:r>
              <a:rPr lang="en-US" sz="2400" dirty="0"/>
              <a:t> = "</a:t>
            </a:r>
            <a:r>
              <a:rPr lang="en-US" sz="2400" dirty="0">
                <a:solidFill>
                  <a:srgbClr val="00B0F0"/>
                </a:solidFill>
              </a:rPr>
              <a:t>black</a:t>
            </a:r>
            <a:r>
              <a:rPr lang="en-US" sz="2400" dirty="0"/>
              <a:t>"),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err="1">
                <a:solidFill>
                  <a:srgbClr val="00B050"/>
                </a:solidFill>
              </a:rPr>
              <a:t>panel.grid.minor</a:t>
            </a:r>
            <a:r>
              <a:rPr lang="en-US" sz="2400" dirty="0">
                <a:solidFill>
                  <a:srgbClr val="00B050"/>
                </a:solidFill>
              </a:rPr>
              <a:t> </a:t>
            </a:r>
            <a:r>
              <a:rPr lang="en-US" sz="2400" dirty="0"/>
              <a:t>= </a:t>
            </a:r>
            <a:r>
              <a:rPr lang="en-US" sz="2400" dirty="0" err="1">
                <a:solidFill>
                  <a:srgbClr val="C00000"/>
                </a:solidFill>
              </a:rPr>
              <a:t>element_blank</a:t>
            </a:r>
            <a:r>
              <a:rPr lang="en-US" sz="2400" dirty="0"/>
              <a:t>(),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err="1">
                <a:solidFill>
                  <a:srgbClr val="00B050"/>
                </a:solidFill>
              </a:rPr>
              <a:t>panel.grid.major</a:t>
            </a:r>
            <a:r>
              <a:rPr lang="en-US" sz="2400" dirty="0">
                <a:solidFill>
                  <a:srgbClr val="00B050"/>
                </a:solidFill>
              </a:rPr>
              <a:t> </a:t>
            </a:r>
            <a:r>
              <a:rPr lang="en-US" sz="2400" dirty="0"/>
              <a:t>= </a:t>
            </a:r>
            <a:r>
              <a:rPr lang="en-US" sz="2400" dirty="0" err="1">
                <a:solidFill>
                  <a:srgbClr val="C00000"/>
                </a:solidFill>
              </a:rPr>
              <a:t>element_line</a:t>
            </a:r>
            <a:r>
              <a:rPr lang="en-US" sz="2400" dirty="0"/>
              <a:t>(</a:t>
            </a:r>
            <a:r>
              <a:rPr lang="en-US" sz="2400" dirty="0">
                <a:solidFill>
                  <a:srgbClr val="00B050"/>
                </a:solidFill>
              </a:rPr>
              <a:t>color</a:t>
            </a:r>
            <a:r>
              <a:rPr lang="en-US" sz="2400" dirty="0"/>
              <a:t> = "</a:t>
            </a:r>
            <a:r>
              <a:rPr lang="en-US" sz="2400" dirty="0" err="1">
                <a:solidFill>
                  <a:srgbClr val="00B0F0"/>
                </a:solidFill>
              </a:rPr>
              <a:t>lightblue</a:t>
            </a:r>
            <a:r>
              <a:rPr lang="en-US" sz="2400" dirty="0"/>
              <a:t>")</a:t>
            </a:r>
          </a:p>
          <a:p>
            <a:pPr marL="0" indent="0">
              <a:buNone/>
            </a:pPr>
            <a:r>
              <a:rPr lang="en-US" sz="2400" dirty="0"/>
              <a:t>)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D96EDE-9D4A-2A4D-AD6D-0CEE27381A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2343" y="4213459"/>
            <a:ext cx="3352800" cy="2514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46269B1-FA5F-C04B-9A30-46EDDFCAEAE0}"/>
              </a:ext>
            </a:extLst>
          </p:cNvPr>
          <p:cNvSpPr txBox="1"/>
          <p:nvPr/>
        </p:nvSpPr>
        <p:spPr>
          <a:xfrm>
            <a:off x="5791200" y="1676400"/>
            <a:ext cx="2743200" cy="9233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Some of these are not intuitive, so it helps to have a reference list: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201ECFD-0A0D-A94F-8028-CE54FADD16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800" y="4213459"/>
            <a:ext cx="3352800" cy="251460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E2BB8B5-2349-EA43-BC43-58FFA2AB36A3}"/>
              </a:ext>
            </a:extLst>
          </p:cNvPr>
          <p:cNvCxnSpPr/>
          <p:nvPr/>
        </p:nvCxnSpPr>
        <p:spPr>
          <a:xfrm>
            <a:off x="4419600" y="5257800"/>
            <a:ext cx="6858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7547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F50FE-C662-4144-A20B-A967CBFFFE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17" y="6849"/>
            <a:ext cx="3581400" cy="944562"/>
          </a:xfrm>
        </p:spPr>
        <p:txBody>
          <a:bodyPr>
            <a:normAutofit fontScale="90000"/>
          </a:bodyPr>
          <a:lstStyle/>
          <a:p>
            <a:r>
              <a:rPr lang="en-US" dirty="0"/>
              <a:t>Theme Elements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792DD1-EBBA-FF42-A0E1-602615BA5D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38200"/>
            <a:ext cx="8229600" cy="5715000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u="sng" dirty="0"/>
              <a:t>Theme  element         Type       Description</a:t>
            </a:r>
          </a:p>
          <a:p>
            <a:pPr marL="0" indent="0">
              <a:buNone/>
            </a:pPr>
            <a:r>
              <a:rPr lang="en-US" dirty="0" err="1"/>
              <a:t>axis.line</a:t>
            </a:r>
            <a:r>
              <a:rPr lang="en-US" dirty="0"/>
              <a:t>            	segment 	line along axis </a:t>
            </a:r>
          </a:p>
          <a:p>
            <a:pPr marL="0" indent="0">
              <a:buNone/>
            </a:pPr>
            <a:r>
              <a:rPr lang="en-US" dirty="0" err="1"/>
              <a:t>axis.text.x</a:t>
            </a:r>
            <a:r>
              <a:rPr lang="en-US" dirty="0"/>
              <a:t>        	text         	x axis label </a:t>
            </a:r>
          </a:p>
          <a:p>
            <a:pPr marL="0" indent="0">
              <a:buNone/>
            </a:pPr>
            <a:r>
              <a:rPr lang="en-US" dirty="0" err="1"/>
              <a:t>axis.text.y</a:t>
            </a:r>
            <a:r>
              <a:rPr lang="en-US" dirty="0"/>
              <a:t>              	text         	y axis label </a:t>
            </a:r>
          </a:p>
          <a:p>
            <a:pPr marL="0" indent="0">
              <a:buNone/>
            </a:pPr>
            <a:r>
              <a:rPr lang="en-US" dirty="0" err="1"/>
              <a:t>axis.ticks</a:t>
            </a:r>
            <a:r>
              <a:rPr lang="en-US" dirty="0"/>
              <a:t>           	segment 	axis tick marks  </a:t>
            </a:r>
          </a:p>
          <a:p>
            <a:pPr marL="0" indent="0">
              <a:buNone/>
            </a:pPr>
            <a:r>
              <a:rPr lang="en-US" dirty="0" err="1"/>
              <a:t>axis.title.x</a:t>
            </a:r>
            <a:r>
              <a:rPr lang="en-US" dirty="0"/>
              <a:t>       	text         	horizontal tick labels </a:t>
            </a:r>
          </a:p>
          <a:p>
            <a:pPr marL="0" indent="0">
              <a:buNone/>
            </a:pPr>
            <a:r>
              <a:rPr lang="en-US" dirty="0" err="1"/>
              <a:t>axis.title.y</a:t>
            </a:r>
            <a:r>
              <a:rPr lang="en-US" dirty="0"/>
              <a:t>       	text         	vertical tick labels</a:t>
            </a:r>
          </a:p>
          <a:p>
            <a:pPr marL="0" indent="0">
              <a:buNone/>
            </a:pPr>
            <a:r>
              <a:rPr lang="en-US" dirty="0" err="1"/>
              <a:t>legend.background</a:t>
            </a:r>
            <a:r>
              <a:rPr lang="en-US" dirty="0"/>
              <a:t>	</a:t>
            </a:r>
            <a:r>
              <a:rPr lang="en-US" dirty="0" err="1"/>
              <a:t>rect</a:t>
            </a:r>
            <a:r>
              <a:rPr lang="en-US" dirty="0"/>
              <a:t>         	background of legend</a:t>
            </a:r>
          </a:p>
          <a:p>
            <a:pPr marL="0" indent="0">
              <a:buNone/>
            </a:pPr>
            <a:r>
              <a:rPr lang="en-US" dirty="0" err="1"/>
              <a:t>legend.key</a:t>
            </a:r>
            <a:r>
              <a:rPr lang="en-US" dirty="0"/>
              <a:t>             	</a:t>
            </a:r>
            <a:r>
              <a:rPr lang="en-US" dirty="0" err="1"/>
              <a:t>rect</a:t>
            </a:r>
            <a:r>
              <a:rPr lang="en-US" dirty="0"/>
              <a:t>         	background underneath legend keys</a:t>
            </a:r>
          </a:p>
          <a:p>
            <a:pPr marL="0" indent="0">
              <a:buNone/>
            </a:pPr>
            <a:r>
              <a:rPr lang="en-US" dirty="0" err="1"/>
              <a:t>legend.text</a:t>
            </a:r>
            <a:r>
              <a:rPr lang="en-US" dirty="0"/>
              <a:t>          	text         	legend labels</a:t>
            </a:r>
          </a:p>
          <a:p>
            <a:pPr marL="0" indent="0">
              <a:buNone/>
            </a:pPr>
            <a:r>
              <a:rPr lang="en-US" dirty="0" err="1"/>
              <a:t>legend.title</a:t>
            </a:r>
            <a:r>
              <a:rPr lang="en-US" dirty="0"/>
              <a:t>        	text         	legend name</a:t>
            </a:r>
          </a:p>
          <a:p>
            <a:pPr marL="0" indent="0">
              <a:buNone/>
            </a:pPr>
            <a:r>
              <a:rPr lang="en-US" dirty="0" err="1"/>
              <a:t>panel.background</a:t>
            </a:r>
            <a:r>
              <a:rPr lang="en-US" dirty="0"/>
              <a:t>  	</a:t>
            </a:r>
            <a:r>
              <a:rPr lang="en-US" dirty="0" err="1"/>
              <a:t>rect</a:t>
            </a:r>
            <a:r>
              <a:rPr lang="en-US" dirty="0"/>
              <a:t>         	background of panel </a:t>
            </a:r>
          </a:p>
          <a:p>
            <a:pPr marL="0" indent="0">
              <a:buNone/>
            </a:pPr>
            <a:r>
              <a:rPr lang="en-US" dirty="0" err="1"/>
              <a:t>panel.border</a:t>
            </a:r>
            <a:r>
              <a:rPr lang="en-US" dirty="0"/>
              <a:t>           	</a:t>
            </a:r>
            <a:r>
              <a:rPr lang="en-US" dirty="0" err="1"/>
              <a:t>rect</a:t>
            </a:r>
            <a:r>
              <a:rPr lang="en-US" dirty="0"/>
              <a:t>         	border around panel </a:t>
            </a:r>
          </a:p>
          <a:p>
            <a:pPr marL="0" indent="0">
              <a:buNone/>
            </a:pPr>
            <a:r>
              <a:rPr lang="en-US" dirty="0" err="1"/>
              <a:t>panel.grid.major</a:t>
            </a:r>
            <a:r>
              <a:rPr lang="en-US" dirty="0"/>
              <a:t>   	line         	major grid lines </a:t>
            </a:r>
          </a:p>
          <a:p>
            <a:pPr marL="0" indent="0">
              <a:buNone/>
            </a:pPr>
            <a:r>
              <a:rPr lang="en-US" dirty="0" err="1"/>
              <a:t>panel.grid.minor</a:t>
            </a:r>
            <a:r>
              <a:rPr lang="en-US" dirty="0"/>
              <a:t>  	line         	minor grid lines </a:t>
            </a:r>
          </a:p>
          <a:p>
            <a:pPr marL="0" indent="0">
              <a:buNone/>
            </a:pPr>
            <a:r>
              <a:rPr lang="en-US" dirty="0" err="1"/>
              <a:t>plot.background</a:t>
            </a:r>
            <a:r>
              <a:rPr lang="en-US" dirty="0"/>
              <a:t>    	</a:t>
            </a:r>
            <a:r>
              <a:rPr lang="en-US" dirty="0" err="1"/>
              <a:t>rect</a:t>
            </a:r>
            <a:r>
              <a:rPr lang="en-US" dirty="0"/>
              <a:t>         	background of the  entire plot </a:t>
            </a:r>
          </a:p>
          <a:p>
            <a:pPr marL="0" indent="0">
              <a:buNone/>
            </a:pPr>
            <a:r>
              <a:rPr lang="en-US" dirty="0" err="1"/>
              <a:t>plot.title</a:t>
            </a:r>
            <a:r>
              <a:rPr lang="en-US" dirty="0"/>
              <a:t>          	text         	plot title</a:t>
            </a:r>
          </a:p>
          <a:p>
            <a:pPr marL="0" indent="0">
              <a:buNone/>
            </a:pPr>
            <a:r>
              <a:rPr lang="en-US" dirty="0" err="1"/>
              <a:t>strip.background</a:t>
            </a:r>
            <a:r>
              <a:rPr lang="en-US" dirty="0"/>
              <a:t>  	</a:t>
            </a:r>
            <a:r>
              <a:rPr lang="en-US" dirty="0" err="1"/>
              <a:t>rect</a:t>
            </a:r>
            <a:r>
              <a:rPr lang="en-US" dirty="0"/>
              <a:t>         	background of facet  labels </a:t>
            </a:r>
          </a:p>
          <a:p>
            <a:pPr marL="0" indent="0">
              <a:buNone/>
            </a:pPr>
            <a:r>
              <a:rPr lang="en-US" dirty="0" err="1"/>
              <a:t>strip.text.x</a:t>
            </a:r>
            <a:r>
              <a:rPr lang="en-US" dirty="0"/>
              <a:t>        	text         	text for horizontal strips </a:t>
            </a:r>
          </a:p>
          <a:p>
            <a:pPr marL="0" indent="0">
              <a:buNone/>
            </a:pPr>
            <a:r>
              <a:rPr lang="en-US" dirty="0" err="1"/>
              <a:t>strip.text.y</a:t>
            </a:r>
            <a:r>
              <a:rPr lang="en-US" dirty="0"/>
              <a:t>        	text         	text for vertical strips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DD4EFE-5E93-D64B-BF72-92765C217D2D}"/>
              </a:ext>
            </a:extLst>
          </p:cNvPr>
          <p:cNvSpPr txBox="1"/>
          <p:nvPr/>
        </p:nvSpPr>
        <p:spPr>
          <a:xfrm>
            <a:off x="5486400" y="228600"/>
            <a:ext cx="32004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There is a sledgehammer of a tool, </a:t>
            </a:r>
            <a:r>
              <a:rPr lang="en-US" dirty="0" err="1"/>
              <a:t>element_blank</a:t>
            </a:r>
            <a:r>
              <a:rPr lang="en-US" dirty="0"/>
              <a:t>(), that shuts</a:t>
            </a:r>
          </a:p>
          <a:p>
            <a:r>
              <a:rPr lang="en-US" dirty="0"/>
              <a:t>down all rendering of a panel.() component, as we have used for</a:t>
            </a:r>
          </a:p>
          <a:p>
            <a:r>
              <a:rPr lang="en-US" dirty="0" err="1"/>
              <a:t>panel.grid.minor</a:t>
            </a:r>
            <a:r>
              <a:rPr lang="en-US" dirty="0"/>
              <a:t> = </a:t>
            </a:r>
            <a:r>
              <a:rPr lang="en-US" dirty="0" err="1"/>
              <a:t>element_blank</a:t>
            </a:r>
            <a:r>
              <a:rPr lang="en-US" dirty="0"/>
              <a:t>()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40922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D97D0-748A-7341-B495-EED07D3C29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9554" y="-152400"/>
            <a:ext cx="8229600" cy="944562"/>
          </a:xfrm>
        </p:spPr>
        <p:txBody>
          <a:bodyPr/>
          <a:lstStyle/>
          <a:p>
            <a:r>
              <a:rPr lang="en-US" dirty="0"/>
              <a:t>The Theme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D984D2-4DA1-8F45-B9F4-BE863B0F99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792162"/>
            <a:ext cx="8763000" cy="5562600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The </a:t>
            </a:r>
            <a:r>
              <a:rPr lang="en-US" i="1" dirty="0"/>
              <a:t>panel</a:t>
            </a:r>
            <a:r>
              <a:rPr lang="en-US" dirty="0"/>
              <a:t> group of theme elements have some logical names, like</a:t>
            </a:r>
          </a:p>
          <a:p>
            <a:pPr marL="0" indent="0">
              <a:buNone/>
            </a:pPr>
            <a:r>
              <a:rPr lang="en-US" dirty="0"/>
              <a:t>‘background’ and ‘grid’, corresponding to clear features in a figure.</a:t>
            </a:r>
          </a:p>
          <a:p>
            <a:endParaRPr lang="en-US" dirty="0"/>
          </a:p>
          <a:p>
            <a:r>
              <a:rPr lang="en-US" dirty="0">
                <a:solidFill>
                  <a:srgbClr val="C00000"/>
                </a:solidFill>
              </a:rPr>
              <a:t>element_</a:t>
            </a:r>
            <a:r>
              <a:rPr lang="en-US" dirty="0"/>
              <a:t>() specifies arguments for the panel group geometric components, such as ‘</a:t>
            </a:r>
            <a:r>
              <a:rPr lang="en-US" dirty="0" err="1"/>
              <a:t>rect</a:t>
            </a:r>
            <a:r>
              <a:rPr lang="en-US" dirty="0"/>
              <a:t>’ for ‘rectangle’ or ‘line’ for ‘lines’.</a:t>
            </a:r>
          </a:p>
          <a:p>
            <a:endParaRPr lang="en-US" dirty="0"/>
          </a:p>
          <a:p>
            <a:r>
              <a:rPr lang="en-US" dirty="0"/>
              <a:t>Each of these </a:t>
            </a:r>
            <a:r>
              <a:rPr lang="en-US" dirty="0">
                <a:solidFill>
                  <a:srgbClr val="C00000"/>
                </a:solidFill>
              </a:rPr>
              <a:t>element_</a:t>
            </a:r>
            <a:r>
              <a:rPr lang="en-US" dirty="0"/>
              <a:t>() arguments can be customized with now familiar (we hope) arguments such as fill = and </a:t>
            </a:r>
            <a:r>
              <a:rPr lang="en-US" dirty="0" err="1"/>
              <a:t>colour</a:t>
            </a:r>
            <a:r>
              <a:rPr lang="en-US" dirty="0"/>
              <a:t> =, as we have used via </a:t>
            </a:r>
            <a:r>
              <a:rPr lang="en-US" dirty="0" err="1"/>
              <a:t>panel.background</a:t>
            </a:r>
            <a:r>
              <a:rPr lang="en-US" dirty="0"/>
              <a:t> = </a:t>
            </a:r>
            <a:r>
              <a:rPr lang="en-US" dirty="0" err="1">
                <a:solidFill>
                  <a:srgbClr val="C00000"/>
                </a:solidFill>
              </a:rPr>
              <a:t>element_rect</a:t>
            </a:r>
            <a:r>
              <a:rPr lang="en-US" dirty="0"/>
              <a:t>(fill = NA, </a:t>
            </a:r>
            <a:r>
              <a:rPr lang="en-US" dirty="0" err="1"/>
              <a:t>colour</a:t>
            </a:r>
            <a:r>
              <a:rPr lang="en-US" dirty="0"/>
              <a:t> = "black").</a:t>
            </a:r>
          </a:p>
          <a:p>
            <a:endParaRPr lang="en-US" dirty="0"/>
          </a:p>
          <a:p>
            <a:r>
              <a:rPr lang="en-US" dirty="0"/>
              <a:t>There is a sledgehammer of a tool, </a:t>
            </a:r>
            <a:r>
              <a:rPr lang="en-US" dirty="0" err="1">
                <a:solidFill>
                  <a:srgbClr val="C00000"/>
                </a:solidFill>
              </a:rPr>
              <a:t>element_blank</a:t>
            </a:r>
            <a:r>
              <a:rPr lang="en-US" dirty="0"/>
              <a:t>(), that shuts down all rendering of a </a:t>
            </a:r>
            <a:r>
              <a:rPr lang="en-US" dirty="0">
                <a:solidFill>
                  <a:srgbClr val="C00000"/>
                </a:solidFill>
              </a:rPr>
              <a:t>panel.</a:t>
            </a:r>
            <a:r>
              <a:rPr lang="en-US" dirty="0"/>
              <a:t>() component, as we have used for </a:t>
            </a:r>
            <a:r>
              <a:rPr lang="en-US" dirty="0" err="1"/>
              <a:t>panel.grid.minor</a:t>
            </a:r>
            <a:r>
              <a:rPr lang="en-US" dirty="0"/>
              <a:t> = </a:t>
            </a:r>
            <a:r>
              <a:rPr lang="en-US" dirty="0" err="1">
                <a:solidFill>
                  <a:srgbClr val="C00000"/>
                </a:solidFill>
              </a:rPr>
              <a:t>element_blank</a:t>
            </a:r>
            <a:r>
              <a:rPr lang="en-US" dirty="0"/>
              <a:t>().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11678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6F84A-CADB-E54F-A0A3-85BB91512C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44562"/>
          </a:xfrm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en-US" sz="3200" dirty="0"/>
              <a:t>Some </a:t>
            </a:r>
            <a:r>
              <a:rPr lang="en-US" sz="3200" dirty="0">
                <a:solidFill>
                  <a:srgbClr val="C00000"/>
                </a:solidFill>
              </a:rPr>
              <a:t>theme</a:t>
            </a:r>
            <a:r>
              <a:rPr lang="en-US" sz="3200" dirty="0"/>
              <a:t>() Syntax for Axis Titles and Ticks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A978EC-2D1F-3D44-9BC3-A9D9069A86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143000"/>
            <a:ext cx="8610600" cy="5105400"/>
          </a:xfrm>
        </p:spPr>
        <p:txBody>
          <a:bodyPr/>
          <a:lstStyle/>
          <a:p>
            <a:pPr marL="0" indent="0">
              <a:buNone/>
            </a:pPr>
            <a:r>
              <a:rPr lang="en-US" sz="2200" dirty="0" err="1"/>
              <a:t>eg_box</a:t>
            </a:r>
            <a:r>
              <a:rPr lang="en-US" sz="2200" dirty="0"/>
              <a:t> +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C00000"/>
                </a:solidFill>
              </a:rPr>
              <a:t>theme</a:t>
            </a:r>
            <a:r>
              <a:rPr lang="en-US" sz="2200" dirty="0"/>
              <a:t>(</a:t>
            </a:r>
          </a:p>
          <a:p>
            <a:pPr marL="0" indent="0">
              <a:buNone/>
            </a:pPr>
            <a:r>
              <a:rPr lang="en-US" sz="2200" dirty="0"/>
              <a:t>	</a:t>
            </a:r>
            <a:r>
              <a:rPr lang="en-US" sz="2200" dirty="0" err="1">
                <a:solidFill>
                  <a:srgbClr val="00B050"/>
                </a:solidFill>
              </a:rPr>
              <a:t>axis.title.x</a:t>
            </a:r>
            <a:r>
              <a:rPr lang="en-US" sz="2200" dirty="0">
                <a:solidFill>
                  <a:srgbClr val="00B050"/>
                </a:solidFill>
              </a:rPr>
              <a:t> </a:t>
            </a:r>
            <a:r>
              <a:rPr lang="en-US" sz="2200" dirty="0"/>
              <a:t>= </a:t>
            </a:r>
            <a:r>
              <a:rPr lang="en-US" sz="2200" dirty="0" err="1">
                <a:solidFill>
                  <a:srgbClr val="C00000"/>
                </a:solidFill>
              </a:rPr>
              <a:t>element_text</a:t>
            </a:r>
            <a:r>
              <a:rPr lang="en-US" sz="2200" dirty="0"/>
              <a:t>(</a:t>
            </a:r>
            <a:r>
              <a:rPr lang="en-US" sz="2200" dirty="0" err="1">
                <a:solidFill>
                  <a:srgbClr val="00B050"/>
                </a:solidFill>
              </a:rPr>
              <a:t>colour</a:t>
            </a:r>
            <a:r>
              <a:rPr lang="en-US" sz="2200" dirty="0"/>
              <a:t> = "</a:t>
            </a:r>
            <a:r>
              <a:rPr lang="en-US" sz="2200" dirty="0" err="1">
                <a:solidFill>
                  <a:srgbClr val="0070C0"/>
                </a:solidFill>
              </a:rPr>
              <a:t>cornflowerblue</a:t>
            </a:r>
            <a:r>
              <a:rPr lang="en-US" sz="2200" dirty="0"/>
              <a:t>", </a:t>
            </a:r>
            <a:r>
              <a:rPr lang="en-US" sz="2200" dirty="0">
                <a:solidFill>
                  <a:srgbClr val="00B050"/>
                </a:solidFill>
              </a:rPr>
              <a:t>size</a:t>
            </a:r>
            <a:r>
              <a:rPr lang="en-US" sz="2200" dirty="0"/>
              <a:t> =</a:t>
            </a:r>
            <a:r>
              <a:rPr lang="en-US" sz="2200" dirty="0" err="1"/>
              <a:t>rel</a:t>
            </a:r>
            <a:r>
              <a:rPr lang="en-US" sz="2200" dirty="0"/>
              <a:t>(2)),</a:t>
            </a:r>
          </a:p>
          <a:p>
            <a:pPr marL="0" indent="0">
              <a:buNone/>
            </a:pPr>
            <a:r>
              <a:rPr lang="en-US" sz="2200" dirty="0"/>
              <a:t>	</a:t>
            </a:r>
            <a:r>
              <a:rPr lang="en-US" sz="2200" dirty="0" err="1">
                <a:solidFill>
                  <a:srgbClr val="00B050"/>
                </a:solidFill>
              </a:rPr>
              <a:t>axis.text.x</a:t>
            </a:r>
            <a:r>
              <a:rPr lang="en-US" sz="2200" dirty="0">
                <a:solidFill>
                  <a:srgbClr val="00B050"/>
                </a:solidFill>
              </a:rPr>
              <a:t> </a:t>
            </a:r>
            <a:r>
              <a:rPr lang="en-US" sz="2200" dirty="0"/>
              <a:t>= </a:t>
            </a:r>
            <a:r>
              <a:rPr lang="en-US" sz="2200" dirty="0" err="1">
                <a:solidFill>
                  <a:srgbClr val="C00000"/>
                </a:solidFill>
              </a:rPr>
              <a:t>element_text</a:t>
            </a:r>
            <a:r>
              <a:rPr lang="en-US" sz="2200" dirty="0"/>
              <a:t>(</a:t>
            </a:r>
            <a:r>
              <a:rPr lang="en-US" sz="2200" dirty="0">
                <a:solidFill>
                  <a:srgbClr val="00B050"/>
                </a:solidFill>
              </a:rPr>
              <a:t>angle</a:t>
            </a:r>
            <a:r>
              <a:rPr lang="en-US" sz="2200" dirty="0"/>
              <a:t> = 45, </a:t>
            </a:r>
            <a:r>
              <a:rPr lang="en-US" sz="2200" dirty="0">
                <a:solidFill>
                  <a:srgbClr val="00B050"/>
                </a:solidFill>
              </a:rPr>
              <a:t>size</a:t>
            </a:r>
            <a:r>
              <a:rPr lang="en-US" sz="2200" dirty="0"/>
              <a:t> = 13, </a:t>
            </a:r>
            <a:r>
              <a:rPr lang="en-US" sz="2200" dirty="0" err="1">
                <a:solidFill>
                  <a:srgbClr val="00B050"/>
                </a:solidFill>
              </a:rPr>
              <a:t>vjust</a:t>
            </a:r>
            <a:r>
              <a:rPr lang="en-US" sz="2200" dirty="0"/>
              <a:t> = 0.5))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FF87D1-CF88-E345-91C3-26BB05A33F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0" y="2971800"/>
            <a:ext cx="36576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6274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F1282-EC17-3C42-AD48-99644E729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44562"/>
          </a:xfrm>
        </p:spPr>
        <p:txBody>
          <a:bodyPr/>
          <a:lstStyle/>
          <a:p>
            <a:r>
              <a:rPr lang="en-US" dirty="0"/>
              <a:t>Discrete-Axis Customizations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0D7ABE-E218-8049-B1BF-52738A945C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762000"/>
            <a:ext cx="8229600" cy="5105400"/>
          </a:xfrm>
        </p:spPr>
        <p:txBody>
          <a:bodyPr>
            <a:normAutofit/>
          </a:bodyPr>
          <a:lstStyle/>
          <a:p>
            <a:r>
              <a:rPr lang="en-US" sz="2400" dirty="0"/>
              <a:t>Discrete axes, as in our boxplot example, delineate different groups of data according to the values of a categorical variable (factor or character vector).</a:t>
            </a:r>
          </a:p>
          <a:p>
            <a:r>
              <a:rPr lang="en-US" sz="2400" dirty="0"/>
              <a:t>We use the </a:t>
            </a:r>
            <a:r>
              <a:rPr lang="en-US" sz="2400" dirty="0" err="1">
                <a:solidFill>
                  <a:srgbClr val="C00000"/>
                </a:solidFill>
              </a:rPr>
              <a:t>scale_x_discrete</a:t>
            </a:r>
            <a:r>
              <a:rPr lang="en-US" sz="2400" dirty="0"/>
              <a:t>() or </a:t>
            </a:r>
            <a:r>
              <a:rPr lang="en-US" sz="2400" dirty="0" err="1">
                <a:solidFill>
                  <a:srgbClr val="C00000"/>
                </a:solidFill>
              </a:rPr>
              <a:t>scale_y_discrete</a:t>
            </a:r>
            <a:r>
              <a:rPr lang="en-US" sz="2400" dirty="0"/>
              <a:t>() function to customize the labelling of groups.</a:t>
            </a:r>
          </a:p>
          <a:p>
            <a:endParaRPr lang="en-US" sz="2400" dirty="0"/>
          </a:p>
          <a:p>
            <a:pPr marL="0" indent="0">
              <a:buNone/>
            </a:pPr>
            <a:r>
              <a:rPr lang="en-US" sz="2400" dirty="0" err="1"/>
              <a:t>eg_box</a:t>
            </a:r>
            <a:r>
              <a:rPr lang="en-US" sz="2400" dirty="0"/>
              <a:t> + </a:t>
            </a:r>
            <a:r>
              <a:rPr lang="en-US" sz="2400" dirty="0" err="1">
                <a:solidFill>
                  <a:srgbClr val="C00000"/>
                </a:solidFill>
              </a:rPr>
              <a:t>scale_x_discrete</a:t>
            </a:r>
            <a:r>
              <a:rPr lang="en-US" sz="2400" dirty="0"/>
              <a:t>(</a:t>
            </a:r>
            <a:r>
              <a:rPr lang="en-US" sz="2400" dirty="0">
                <a:solidFill>
                  <a:srgbClr val="00B050"/>
                </a:solidFill>
              </a:rPr>
              <a:t>limits</a:t>
            </a:r>
            <a:r>
              <a:rPr lang="en-US" sz="2400" dirty="0"/>
              <a:t> = c("</a:t>
            </a:r>
            <a:r>
              <a:rPr lang="en-US" sz="2400" dirty="0" err="1">
                <a:solidFill>
                  <a:srgbClr val="0070C0"/>
                </a:solidFill>
              </a:rPr>
              <a:t>Ungrazed</a:t>
            </a:r>
            <a:r>
              <a:rPr lang="en-US" sz="2400" dirty="0"/>
              <a:t>", "</a:t>
            </a:r>
            <a:r>
              <a:rPr lang="en-US" sz="2400" dirty="0">
                <a:solidFill>
                  <a:srgbClr val="0070C0"/>
                </a:solidFill>
              </a:rPr>
              <a:t>Grazed</a:t>
            </a:r>
            <a:r>
              <a:rPr lang="en-US" sz="2400" dirty="0"/>
              <a:t>"), 	</a:t>
            </a:r>
            <a:r>
              <a:rPr lang="en-US" sz="2400" dirty="0">
                <a:solidFill>
                  <a:srgbClr val="00B050"/>
                </a:solidFill>
              </a:rPr>
              <a:t>labels</a:t>
            </a:r>
            <a:r>
              <a:rPr lang="en-US" sz="2400" dirty="0"/>
              <a:t> = c("</a:t>
            </a:r>
            <a:r>
              <a:rPr lang="en-US" sz="2400" dirty="0">
                <a:solidFill>
                  <a:srgbClr val="0070C0"/>
                </a:solidFill>
              </a:rPr>
              <a:t>Control</a:t>
            </a:r>
            <a:r>
              <a:rPr lang="en-US" sz="2400" dirty="0"/>
              <a:t>", "</a:t>
            </a:r>
            <a:r>
              <a:rPr lang="en-US" sz="2400" dirty="0">
                <a:solidFill>
                  <a:srgbClr val="0070C0"/>
                </a:solidFill>
              </a:rPr>
              <a:t>Grazed</a:t>
            </a:r>
            <a:r>
              <a:rPr lang="en-US" sz="2400" dirty="0"/>
              <a:t>"))</a:t>
            </a:r>
          </a:p>
          <a:p>
            <a:pPr marL="0" indent="0">
              <a:buNone/>
            </a:pPr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F51C9F-19AB-7B44-B566-745B67055F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4948" y="4018548"/>
            <a:ext cx="2687052" cy="26870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56E21FA-2858-D74A-A586-6E94B4B953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200" y="4018547"/>
            <a:ext cx="2661385" cy="2661385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C1ED57D-F896-BC49-A42D-8018F29793F7}"/>
              </a:ext>
            </a:extLst>
          </p:cNvPr>
          <p:cNvCxnSpPr/>
          <p:nvPr/>
        </p:nvCxnSpPr>
        <p:spPr>
          <a:xfrm>
            <a:off x="4724400" y="5171173"/>
            <a:ext cx="914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51026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C061AB-7EB4-C141-B32C-EE78E130C9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Legend Position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B8B0D9-C9E7-3543-BDAB-BA83DF044C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>
                <a:solidFill>
                  <a:srgbClr val="C00000"/>
                </a:solidFill>
              </a:rPr>
              <a:t>ggplot</a:t>
            </a:r>
            <a:r>
              <a:rPr lang="en-US" dirty="0"/>
              <a:t>(compensation, </a:t>
            </a:r>
            <a:r>
              <a:rPr lang="en-US" dirty="0" err="1">
                <a:solidFill>
                  <a:srgbClr val="C00000"/>
                </a:solidFill>
              </a:rPr>
              <a:t>aes</a:t>
            </a:r>
            <a:r>
              <a:rPr lang="en-US" dirty="0"/>
              <a:t>(</a:t>
            </a:r>
            <a:r>
              <a:rPr lang="en-US" dirty="0">
                <a:solidFill>
                  <a:srgbClr val="00B050"/>
                </a:solidFill>
              </a:rPr>
              <a:t>x</a:t>
            </a:r>
            <a:r>
              <a:rPr lang="en-US" dirty="0"/>
              <a:t> = Root, </a:t>
            </a:r>
            <a:r>
              <a:rPr lang="en-US" dirty="0">
                <a:solidFill>
                  <a:srgbClr val="00B050"/>
                </a:solidFill>
              </a:rPr>
              <a:t>y</a:t>
            </a:r>
            <a:r>
              <a:rPr lang="en-US" dirty="0"/>
              <a:t> = Fruit, </a:t>
            </a:r>
            <a:r>
              <a:rPr lang="en-US" dirty="0">
                <a:solidFill>
                  <a:srgbClr val="00B050"/>
                </a:solidFill>
              </a:rPr>
              <a:t>color</a:t>
            </a:r>
            <a:r>
              <a:rPr lang="en-US" dirty="0"/>
              <a:t> = 	Grazing)) +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>
                <a:solidFill>
                  <a:srgbClr val="C00000"/>
                </a:solidFill>
              </a:rPr>
              <a:t>geom_point</a:t>
            </a:r>
            <a:r>
              <a:rPr lang="en-US" dirty="0"/>
              <a:t>() +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>
                <a:solidFill>
                  <a:srgbClr val="C00000"/>
                </a:solidFill>
              </a:rPr>
              <a:t>theme</a:t>
            </a:r>
            <a:r>
              <a:rPr lang="en-US" dirty="0"/>
              <a:t>(</a:t>
            </a:r>
            <a:r>
              <a:rPr lang="en-US" dirty="0" err="1">
                <a:solidFill>
                  <a:srgbClr val="00B050"/>
                </a:solidFill>
              </a:rPr>
              <a:t>legend.position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/>
              <a:t>= "none")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9815BF-2097-404E-BFD8-BE4B54092A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8831" y="3429000"/>
            <a:ext cx="3243714" cy="32437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9EB047E-EA59-874B-A11D-269776FFCF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862" y="3433813"/>
            <a:ext cx="3243714" cy="3243714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054B825-380C-CA49-A7EA-BF9B84D5E493}"/>
              </a:ext>
            </a:extLst>
          </p:cNvPr>
          <p:cNvCxnSpPr/>
          <p:nvPr/>
        </p:nvCxnSpPr>
        <p:spPr>
          <a:xfrm>
            <a:off x="3505200" y="4114800"/>
            <a:ext cx="13836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30235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F50FE-C662-4144-A20B-A967CBFFFE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3352800" cy="944562"/>
          </a:xfrm>
        </p:spPr>
        <p:txBody>
          <a:bodyPr/>
          <a:lstStyle/>
          <a:p>
            <a:r>
              <a:rPr lang="en-US" dirty="0"/>
              <a:t>Visualization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792DD1-EBBA-FF42-A0E1-602615BA5D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should do all your data visualization in </a:t>
            </a:r>
            <a:r>
              <a:rPr lang="en-US" i="1" dirty="0"/>
              <a:t>ggplot2</a:t>
            </a:r>
            <a:r>
              <a:rPr lang="en-US" dirty="0"/>
              <a:t>. Base R has much more control of small details, but is also more complex in syntax. </a:t>
            </a:r>
          </a:p>
          <a:p>
            <a:r>
              <a:rPr lang="en-US" dirty="0"/>
              <a:t>Three most common figure types:</a:t>
            </a:r>
          </a:p>
          <a:p>
            <a:pPr lvl="1"/>
            <a:r>
              <a:rPr lang="en-US" dirty="0"/>
              <a:t>Scatter plot</a:t>
            </a:r>
          </a:p>
          <a:p>
            <a:pPr lvl="1"/>
            <a:r>
              <a:rPr lang="en-US" dirty="0"/>
              <a:t>Box and whisker plot</a:t>
            </a:r>
          </a:p>
          <a:p>
            <a:pPr lvl="1"/>
            <a:r>
              <a:rPr lang="en-US" dirty="0"/>
              <a:t>Histogram</a:t>
            </a:r>
          </a:p>
          <a:p>
            <a:r>
              <a:rPr lang="en-US" dirty="0"/>
              <a:t>Some people advocate abandoning bar charts/error bars</a:t>
            </a:r>
          </a:p>
          <a:p>
            <a:pPr marL="457200" lvl="1" indent="0">
              <a:buNone/>
            </a:pP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journals.plos.org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plosbiology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article?id</a:t>
            </a:r>
            <a:r>
              <a:rPr lang="en-US" dirty="0">
                <a:hlinkClick r:id="rId2"/>
              </a:rPr>
              <a:t>=10.1371/journal.pbio.1002128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CC12BE-2387-ED44-9F94-DB862EFA3A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3146" y="76200"/>
            <a:ext cx="1182189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7904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F50FE-C662-4144-A20B-A967CBFFFE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20" y="76200"/>
            <a:ext cx="3581400" cy="944562"/>
          </a:xfrm>
        </p:spPr>
        <p:txBody>
          <a:bodyPr>
            <a:normAutofit fontScale="90000"/>
          </a:bodyPr>
          <a:lstStyle/>
          <a:p>
            <a:r>
              <a:rPr lang="en-US" dirty="0"/>
              <a:t>Lets make a graph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792DD1-EBBA-FF42-A0E1-602615BA5D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556260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library</a:t>
            </a:r>
            <a:r>
              <a:rPr lang="en-US" dirty="0">
                <a:solidFill>
                  <a:srgbClr val="0432FF"/>
                </a:solidFill>
              </a:rPr>
              <a:t>(</a:t>
            </a:r>
            <a:r>
              <a:rPr lang="en-US" dirty="0" err="1">
                <a:solidFill>
                  <a:srgbClr val="0432FF"/>
                </a:solidFill>
              </a:rPr>
              <a:t>dplyr</a:t>
            </a:r>
            <a:r>
              <a:rPr lang="en-US" dirty="0">
                <a:solidFill>
                  <a:srgbClr val="0432FF"/>
                </a:solidFill>
              </a:rPr>
              <a:t>)</a:t>
            </a:r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library</a:t>
            </a:r>
            <a:r>
              <a:rPr lang="en-US" dirty="0">
                <a:solidFill>
                  <a:srgbClr val="0432FF"/>
                </a:solidFill>
              </a:rPr>
              <a:t>(ggplot2)</a:t>
            </a:r>
          </a:p>
          <a:p>
            <a:pPr marL="0" indent="0">
              <a:buNone/>
            </a:pPr>
            <a:r>
              <a:rPr lang="en-US" dirty="0">
                <a:solidFill>
                  <a:srgbClr val="0432FF"/>
                </a:solidFill>
              </a:rPr>
              <a:t>compensation &lt;- </a:t>
            </a:r>
            <a:r>
              <a:rPr lang="en-US" dirty="0" err="1">
                <a:solidFill>
                  <a:srgbClr val="0432FF"/>
                </a:solidFill>
              </a:rPr>
              <a:t>read.csv</a:t>
            </a:r>
            <a:r>
              <a:rPr lang="en-US" dirty="0">
                <a:solidFill>
                  <a:srgbClr val="0432FF"/>
                </a:solidFill>
              </a:rPr>
              <a:t>('</a:t>
            </a:r>
            <a:r>
              <a:rPr lang="en-US" dirty="0" err="1">
                <a:solidFill>
                  <a:srgbClr val="0432FF"/>
                </a:solidFill>
              </a:rPr>
              <a:t>compensation.csv</a:t>
            </a:r>
            <a:r>
              <a:rPr lang="en-US" dirty="0">
                <a:solidFill>
                  <a:srgbClr val="0432FF"/>
                </a:solidFill>
              </a:rPr>
              <a:t>')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C00000"/>
                </a:solidFill>
              </a:rPr>
              <a:t>ggplot</a:t>
            </a:r>
            <a:r>
              <a:rPr lang="en-US" dirty="0">
                <a:solidFill>
                  <a:srgbClr val="0432FF"/>
                </a:solidFill>
              </a:rPr>
              <a:t>(compensation, </a:t>
            </a:r>
            <a:r>
              <a:rPr lang="en-US" dirty="0" err="1">
                <a:solidFill>
                  <a:srgbClr val="C00000"/>
                </a:solidFill>
              </a:rPr>
              <a:t>aes</a:t>
            </a:r>
            <a:r>
              <a:rPr lang="en-US" dirty="0">
                <a:solidFill>
                  <a:srgbClr val="0432FF"/>
                </a:solidFill>
              </a:rPr>
              <a:t>(</a:t>
            </a:r>
            <a:r>
              <a:rPr lang="en-US" dirty="0">
                <a:solidFill>
                  <a:srgbClr val="00B050"/>
                </a:solidFill>
              </a:rPr>
              <a:t>x</a:t>
            </a:r>
            <a:r>
              <a:rPr lang="en-US" dirty="0"/>
              <a:t> </a:t>
            </a:r>
            <a:r>
              <a:rPr lang="en-US" dirty="0">
                <a:solidFill>
                  <a:srgbClr val="0432FF"/>
                </a:solidFill>
              </a:rPr>
              <a:t>= Root, </a:t>
            </a:r>
            <a:r>
              <a:rPr lang="en-US" dirty="0">
                <a:solidFill>
                  <a:srgbClr val="00B050"/>
                </a:solidFill>
              </a:rPr>
              <a:t>y</a:t>
            </a:r>
            <a:r>
              <a:rPr lang="en-US" dirty="0"/>
              <a:t> </a:t>
            </a:r>
            <a:r>
              <a:rPr lang="en-US" dirty="0">
                <a:solidFill>
                  <a:srgbClr val="0432FF"/>
                </a:solidFill>
              </a:rPr>
              <a:t>= Fruit)) +</a:t>
            </a:r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	</a:t>
            </a:r>
            <a:r>
              <a:rPr lang="en-US" dirty="0" err="1">
                <a:solidFill>
                  <a:srgbClr val="C00000"/>
                </a:solidFill>
              </a:rPr>
              <a:t>geom_point</a:t>
            </a:r>
            <a:r>
              <a:rPr lang="en-US" dirty="0">
                <a:solidFill>
                  <a:srgbClr val="0432FF"/>
                </a:solidFill>
              </a:rPr>
              <a:t>()</a:t>
            </a:r>
          </a:p>
          <a:p>
            <a:pPr marL="0" indent="0">
              <a:buNone/>
            </a:pPr>
            <a:endParaRPr lang="en-US" dirty="0">
              <a:solidFill>
                <a:srgbClr val="0432FF"/>
              </a:solidFill>
            </a:endParaRPr>
          </a:p>
          <a:p>
            <a:r>
              <a:rPr lang="en-US" dirty="0"/>
              <a:t>Notice that only a very small amount of code produces a relatively OK graph</a:t>
            </a:r>
          </a:p>
          <a:p>
            <a:r>
              <a:rPr lang="en-US" dirty="0"/>
              <a:t>Open parentheses means no further parameters are defined </a:t>
            </a:r>
          </a:p>
          <a:p>
            <a:r>
              <a:rPr lang="en-US" dirty="0" err="1">
                <a:solidFill>
                  <a:srgbClr val="C00000"/>
                </a:solidFill>
              </a:rPr>
              <a:t>aes</a:t>
            </a:r>
            <a:r>
              <a:rPr lang="en-US" dirty="0"/>
              <a:t>() means ‘aesthetics’, the mapping between variables in the dataset and features of the graph.</a:t>
            </a:r>
          </a:p>
          <a:p>
            <a:r>
              <a:rPr lang="en-US" i="1" dirty="0"/>
              <a:t>ggplot2</a:t>
            </a:r>
            <a:r>
              <a:rPr lang="en-US" dirty="0"/>
              <a:t> works by adding layers and components to the aesthetic map; every new line of code is another layer.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CC12BE-2387-ED44-9F94-DB862EFA3A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3146" y="76200"/>
            <a:ext cx="1182189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5522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F50FE-C662-4144-A20B-A967CBFFFE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3581400" cy="944562"/>
          </a:xfrm>
        </p:spPr>
        <p:txBody>
          <a:bodyPr>
            <a:normAutofit/>
          </a:bodyPr>
          <a:lstStyle/>
          <a:p>
            <a:r>
              <a:rPr lang="en-US" dirty="0"/>
              <a:t>ggplot2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792DD1-EBBA-FF42-A0E1-602615BA5D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aesthetics and data always form the first layer.</a:t>
            </a:r>
          </a:p>
          <a:p>
            <a:r>
              <a:rPr lang="en-US" dirty="0"/>
              <a:t>Then we add the geometric objects (</a:t>
            </a:r>
            <a:r>
              <a:rPr lang="en-US" dirty="0" err="1">
                <a:solidFill>
                  <a:srgbClr val="C00000"/>
                </a:solidFill>
              </a:rPr>
              <a:t>geom</a:t>
            </a:r>
            <a:r>
              <a:rPr lang="en-US" dirty="0"/>
              <a:t>) like points, lines, etc.</a:t>
            </a:r>
          </a:p>
          <a:p>
            <a:r>
              <a:rPr lang="en-US" dirty="0"/>
              <a:t>Lastly, we add/adjust other components, like x- and y-label customization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CC12BE-2387-ED44-9F94-DB862EFA3A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3146" y="76200"/>
            <a:ext cx="1182189" cy="1371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054F771-2C32-BC49-967C-F47248EDE1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2400" y="3378200"/>
            <a:ext cx="3479800" cy="347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3105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F50FE-C662-4144-A20B-A967CBFFFE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6019800" cy="944562"/>
          </a:xfrm>
        </p:spPr>
        <p:txBody>
          <a:bodyPr>
            <a:normAutofit fontScale="90000"/>
          </a:bodyPr>
          <a:lstStyle/>
          <a:p>
            <a:r>
              <a:rPr lang="en-US" dirty="0"/>
              <a:t>Interpretation, Then Customize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792DD1-EBBA-FF42-A0E1-602615BA5D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44562"/>
            <a:ext cx="8229600" cy="5334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How to quickly get rid of the grey background (default in </a:t>
            </a:r>
            <a:r>
              <a:rPr lang="en-US" dirty="0" err="1"/>
              <a:t>theme_gray</a:t>
            </a:r>
            <a:r>
              <a:rPr lang="en-US" dirty="0"/>
              <a:t>), how to alter the size of points and text, and how to make the colors correspond to the groups for the Grazing factor.</a:t>
            </a:r>
          </a:p>
          <a:p>
            <a:r>
              <a:rPr lang="en-US" dirty="0"/>
              <a:t>Themes are predefined sets of customizations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C00000"/>
                </a:solidFill>
              </a:rPr>
              <a:t>ggplot</a:t>
            </a:r>
            <a:r>
              <a:rPr lang="en-US" dirty="0">
                <a:solidFill>
                  <a:srgbClr val="0432FF"/>
                </a:solidFill>
              </a:rPr>
              <a:t>(compensation, </a:t>
            </a:r>
            <a:r>
              <a:rPr lang="en-US" dirty="0" err="1">
                <a:solidFill>
                  <a:srgbClr val="0432FF"/>
                </a:solidFill>
              </a:rPr>
              <a:t>aes</a:t>
            </a:r>
            <a:r>
              <a:rPr lang="en-US" dirty="0">
                <a:solidFill>
                  <a:srgbClr val="0432FF"/>
                </a:solidFill>
              </a:rPr>
              <a:t>(x = Root, y = Fruit)) +</a:t>
            </a:r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	</a:t>
            </a:r>
            <a:r>
              <a:rPr lang="en-US" dirty="0" err="1">
                <a:solidFill>
                  <a:srgbClr val="C00000"/>
                </a:solidFill>
              </a:rPr>
              <a:t>geom_point</a:t>
            </a:r>
            <a:r>
              <a:rPr lang="en-US" dirty="0">
                <a:solidFill>
                  <a:srgbClr val="0432FF"/>
                </a:solidFill>
              </a:rPr>
              <a:t>() +</a:t>
            </a:r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	</a:t>
            </a:r>
            <a:r>
              <a:rPr lang="en-US" dirty="0" err="1">
                <a:solidFill>
                  <a:srgbClr val="C00000"/>
                </a:solidFill>
              </a:rPr>
              <a:t>theme_bw</a:t>
            </a:r>
            <a:r>
              <a:rPr lang="en-US" dirty="0">
                <a:solidFill>
                  <a:srgbClr val="0432FF"/>
                </a:solidFill>
              </a:rPr>
              <a:t>()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F8482CE-B21B-E246-86EC-1A7C307986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2400" y="3712411"/>
            <a:ext cx="4724400" cy="314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9519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F50FE-C662-4144-A20B-A967CBFFFE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6019800" cy="944562"/>
          </a:xfrm>
        </p:spPr>
        <p:txBody>
          <a:bodyPr>
            <a:normAutofit/>
          </a:bodyPr>
          <a:lstStyle/>
          <a:p>
            <a:r>
              <a:rPr lang="en-US" dirty="0"/>
              <a:t>Multiple Customizations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792DD1-EBBA-FF42-A0E1-602615BA5D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44562"/>
            <a:ext cx="8382000" cy="5334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>
                <a:solidFill>
                  <a:srgbClr val="C00000"/>
                </a:solidFill>
              </a:rPr>
              <a:t>ggplot</a:t>
            </a:r>
            <a:r>
              <a:rPr lang="en-US" dirty="0">
                <a:solidFill>
                  <a:srgbClr val="0432FF"/>
                </a:solidFill>
              </a:rPr>
              <a:t>(compensation, </a:t>
            </a:r>
            <a:r>
              <a:rPr lang="en-US" dirty="0" err="1">
                <a:solidFill>
                  <a:srgbClr val="0432FF"/>
                </a:solidFill>
              </a:rPr>
              <a:t>aes</a:t>
            </a:r>
            <a:r>
              <a:rPr lang="en-US" dirty="0">
                <a:solidFill>
                  <a:srgbClr val="0432FF"/>
                </a:solidFill>
              </a:rPr>
              <a:t>(</a:t>
            </a:r>
            <a:r>
              <a:rPr lang="en-US" dirty="0">
                <a:solidFill>
                  <a:srgbClr val="00B050"/>
                </a:solidFill>
              </a:rPr>
              <a:t>x</a:t>
            </a:r>
            <a:r>
              <a:rPr lang="en-US" dirty="0">
                <a:solidFill>
                  <a:srgbClr val="0432FF"/>
                </a:solidFill>
              </a:rPr>
              <a:t> = Root, </a:t>
            </a:r>
            <a:r>
              <a:rPr lang="en-US" dirty="0">
                <a:solidFill>
                  <a:srgbClr val="00B050"/>
                </a:solidFill>
              </a:rPr>
              <a:t>y</a:t>
            </a:r>
            <a:r>
              <a:rPr lang="en-US" dirty="0">
                <a:solidFill>
                  <a:srgbClr val="0432FF"/>
                </a:solidFill>
              </a:rPr>
              <a:t> = Fruit, </a:t>
            </a:r>
            <a:r>
              <a:rPr lang="en-US" dirty="0">
                <a:solidFill>
                  <a:srgbClr val="00B050"/>
                </a:solidFill>
              </a:rPr>
              <a:t>shape</a:t>
            </a:r>
            <a:r>
              <a:rPr lang="en-US" dirty="0">
                <a:solidFill>
                  <a:srgbClr val="0432FF"/>
                </a:solidFill>
              </a:rPr>
              <a:t> = Grazing, </a:t>
            </a:r>
            <a:r>
              <a:rPr lang="en-US" dirty="0">
                <a:solidFill>
                  <a:srgbClr val="00B050"/>
                </a:solidFill>
              </a:rPr>
              <a:t>color</a:t>
            </a:r>
            <a:r>
              <a:rPr lang="en-US" dirty="0">
                <a:solidFill>
                  <a:srgbClr val="0432FF"/>
                </a:solidFill>
              </a:rPr>
              <a:t> = Grazing)) +</a:t>
            </a:r>
          </a:p>
          <a:p>
            <a:pPr marL="0" indent="0">
              <a:buNone/>
            </a:pPr>
            <a:r>
              <a:rPr lang="en-US" dirty="0">
                <a:solidFill>
                  <a:srgbClr val="0432FF"/>
                </a:solidFill>
              </a:rPr>
              <a:t>	</a:t>
            </a:r>
            <a:r>
              <a:rPr lang="en-US" dirty="0" err="1">
                <a:solidFill>
                  <a:srgbClr val="C00000"/>
                </a:solidFill>
              </a:rPr>
              <a:t>geom_point</a:t>
            </a:r>
            <a:r>
              <a:rPr lang="en-US" dirty="0">
                <a:solidFill>
                  <a:srgbClr val="0432FF"/>
                </a:solidFill>
              </a:rPr>
              <a:t>(</a:t>
            </a:r>
            <a:r>
              <a:rPr lang="en-US" dirty="0">
                <a:solidFill>
                  <a:srgbClr val="00B050"/>
                </a:solidFill>
              </a:rPr>
              <a:t>size</a:t>
            </a:r>
            <a:r>
              <a:rPr lang="en-US" dirty="0">
                <a:solidFill>
                  <a:srgbClr val="0432FF"/>
                </a:solidFill>
              </a:rPr>
              <a:t> = 5) +</a:t>
            </a:r>
          </a:p>
          <a:p>
            <a:pPr marL="0" indent="0">
              <a:buNone/>
            </a:pPr>
            <a:r>
              <a:rPr lang="en-US" dirty="0">
                <a:solidFill>
                  <a:srgbClr val="0432FF"/>
                </a:solidFill>
              </a:rPr>
              <a:t>	</a:t>
            </a:r>
            <a:r>
              <a:rPr lang="en-US" dirty="0" err="1">
                <a:solidFill>
                  <a:srgbClr val="C00000"/>
                </a:solidFill>
              </a:rPr>
              <a:t>xlab</a:t>
            </a:r>
            <a:r>
              <a:rPr lang="en-US" dirty="0">
                <a:solidFill>
                  <a:srgbClr val="0432FF"/>
                </a:solidFill>
              </a:rPr>
              <a:t>("Root Biomass") +</a:t>
            </a:r>
          </a:p>
          <a:p>
            <a:pPr marL="0" indent="0">
              <a:buNone/>
            </a:pPr>
            <a:r>
              <a:rPr lang="en-US" dirty="0">
                <a:solidFill>
                  <a:srgbClr val="0432FF"/>
                </a:solidFill>
              </a:rPr>
              <a:t>	</a:t>
            </a:r>
            <a:r>
              <a:rPr lang="en-US" dirty="0" err="1">
                <a:solidFill>
                  <a:srgbClr val="C00000"/>
                </a:solidFill>
              </a:rPr>
              <a:t>ylab</a:t>
            </a:r>
            <a:r>
              <a:rPr lang="en-US" dirty="0">
                <a:solidFill>
                  <a:srgbClr val="0432FF"/>
                </a:solidFill>
              </a:rPr>
              <a:t>("Fruit Production") +</a:t>
            </a:r>
          </a:p>
          <a:p>
            <a:pPr marL="0" indent="0">
              <a:buNone/>
            </a:pPr>
            <a:r>
              <a:rPr lang="en-US" dirty="0">
                <a:solidFill>
                  <a:srgbClr val="0432FF"/>
                </a:solidFill>
              </a:rPr>
              <a:t>  	</a:t>
            </a:r>
            <a:r>
              <a:rPr lang="en-US" dirty="0" err="1">
                <a:solidFill>
                  <a:srgbClr val="C00000"/>
                </a:solidFill>
              </a:rPr>
              <a:t>theme_bw</a:t>
            </a:r>
            <a:r>
              <a:rPr lang="en-US" dirty="0">
                <a:solidFill>
                  <a:srgbClr val="0432FF"/>
                </a:solidFill>
              </a:rPr>
              <a:t>()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F0C42C-4E91-864D-8BCE-0F4F4797CB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200" y="3505200"/>
            <a:ext cx="48768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2509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F50FE-C662-4144-A20B-A967CBFFFE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6019800" cy="944562"/>
          </a:xfrm>
        </p:spPr>
        <p:txBody>
          <a:bodyPr>
            <a:normAutofit/>
          </a:bodyPr>
          <a:lstStyle/>
          <a:p>
            <a:r>
              <a:rPr lang="en-US" dirty="0"/>
              <a:t>Box-and-Whisker Plots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792DD1-EBBA-FF42-A0E1-602615BA5D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944562"/>
            <a:ext cx="8458200" cy="53340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600" dirty="0" err="1">
                <a:solidFill>
                  <a:srgbClr val="C00000"/>
                </a:solidFill>
              </a:rPr>
              <a:t>ggplot</a:t>
            </a:r>
            <a:r>
              <a:rPr lang="en-US" sz="2600" dirty="0"/>
              <a:t>(compensation, </a:t>
            </a:r>
            <a:r>
              <a:rPr lang="en-US" sz="2600" dirty="0" err="1"/>
              <a:t>aes</a:t>
            </a:r>
            <a:r>
              <a:rPr lang="en-US" sz="2600" dirty="0"/>
              <a:t>(</a:t>
            </a:r>
            <a:r>
              <a:rPr lang="en-US" sz="2600" dirty="0">
                <a:solidFill>
                  <a:srgbClr val="00B050"/>
                </a:solidFill>
              </a:rPr>
              <a:t>x</a:t>
            </a:r>
            <a:r>
              <a:rPr lang="en-US" sz="2600" dirty="0"/>
              <a:t> = Grazing, </a:t>
            </a:r>
            <a:r>
              <a:rPr lang="en-US" sz="2600" dirty="0">
                <a:solidFill>
                  <a:srgbClr val="00B050"/>
                </a:solidFill>
              </a:rPr>
              <a:t>y</a:t>
            </a:r>
            <a:r>
              <a:rPr lang="en-US" sz="2600" dirty="0"/>
              <a:t> = Fruit)) +</a:t>
            </a:r>
          </a:p>
          <a:p>
            <a:pPr marL="0" indent="0">
              <a:buNone/>
            </a:pPr>
            <a:r>
              <a:rPr lang="en-US" sz="2600" dirty="0"/>
              <a:t>	</a:t>
            </a:r>
            <a:r>
              <a:rPr lang="en-US" sz="2600" dirty="0" err="1">
                <a:solidFill>
                  <a:srgbClr val="C00000"/>
                </a:solidFill>
              </a:rPr>
              <a:t>geom_boxplot</a:t>
            </a:r>
            <a:r>
              <a:rPr lang="en-US" sz="2600" dirty="0"/>
              <a:t>() +</a:t>
            </a:r>
          </a:p>
          <a:p>
            <a:pPr marL="0" indent="0">
              <a:buNone/>
            </a:pPr>
            <a:r>
              <a:rPr lang="en-US" sz="2600" dirty="0"/>
              <a:t>	</a:t>
            </a:r>
            <a:r>
              <a:rPr lang="en-US" sz="2600" dirty="0" err="1">
                <a:solidFill>
                  <a:srgbClr val="C00000"/>
                </a:solidFill>
              </a:rPr>
              <a:t>xlab</a:t>
            </a:r>
            <a:r>
              <a:rPr lang="en-US" sz="2600" dirty="0"/>
              <a:t>("Grazing treatment") +</a:t>
            </a:r>
          </a:p>
          <a:p>
            <a:pPr marL="0" indent="0">
              <a:buNone/>
            </a:pPr>
            <a:r>
              <a:rPr lang="en-US" sz="2600" dirty="0"/>
              <a:t>	</a:t>
            </a:r>
            <a:r>
              <a:rPr lang="en-US" sz="2600" dirty="0" err="1">
                <a:solidFill>
                  <a:srgbClr val="C00000"/>
                </a:solidFill>
              </a:rPr>
              <a:t>ylab</a:t>
            </a:r>
            <a:r>
              <a:rPr lang="en-US" sz="2600" dirty="0"/>
              <a:t>("Fruit Production") +</a:t>
            </a:r>
          </a:p>
          <a:p>
            <a:pPr marL="0" indent="0">
              <a:buNone/>
            </a:pPr>
            <a:r>
              <a:rPr lang="en-US" sz="2600" dirty="0"/>
              <a:t>	</a:t>
            </a:r>
            <a:r>
              <a:rPr lang="en-US" sz="2600" dirty="0" err="1">
                <a:solidFill>
                  <a:srgbClr val="C00000"/>
                </a:solidFill>
              </a:rPr>
              <a:t>theme_bw</a:t>
            </a:r>
            <a:r>
              <a:rPr lang="en-US" sz="2600" dirty="0"/>
              <a:t>()</a:t>
            </a:r>
          </a:p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r>
              <a:rPr lang="en-US" sz="2600" dirty="0" err="1">
                <a:solidFill>
                  <a:srgbClr val="C00000"/>
                </a:solidFill>
              </a:rPr>
              <a:t>ggplot</a:t>
            </a:r>
            <a:r>
              <a:rPr lang="en-US" sz="2600" dirty="0"/>
              <a:t>(compensation, </a:t>
            </a:r>
            <a:r>
              <a:rPr lang="en-US" sz="2600" dirty="0" err="1"/>
              <a:t>aes</a:t>
            </a:r>
            <a:r>
              <a:rPr lang="en-US" sz="2600" dirty="0"/>
              <a:t>(</a:t>
            </a:r>
            <a:r>
              <a:rPr lang="en-US" sz="2600" dirty="0">
                <a:solidFill>
                  <a:srgbClr val="00B050"/>
                </a:solidFill>
              </a:rPr>
              <a:t>x</a:t>
            </a:r>
            <a:r>
              <a:rPr lang="en-US" sz="2600" dirty="0"/>
              <a:t> = Grazing, </a:t>
            </a:r>
            <a:r>
              <a:rPr lang="en-US" sz="2600" dirty="0">
                <a:solidFill>
                  <a:srgbClr val="00B050"/>
                </a:solidFill>
              </a:rPr>
              <a:t>y</a:t>
            </a:r>
            <a:r>
              <a:rPr lang="en-US" sz="2600" dirty="0"/>
              <a:t> = Fruit)) +</a:t>
            </a:r>
          </a:p>
          <a:p>
            <a:pPr marL="0" indent="0">
              <a:buNone/>
            </a:pPr>
            <a:r>
              <a:rPr lang="en-US" sz="2600" dirty="0">
                <a:solidFill>
                  <a:srgbClr val="C00000"/>
                </a:solidFill>
              </a:rPr>
              <a:t>	</a:t>
            </a:r>
            <a:r>
              <a:rPr lang="en-US" sz="2600" dirty="0" err="1">
                <a:solidFill>
                  <a:srgbClr val="C00000"/>
                </a:solidFill>
              </a:rPr>
              <a:t>geom_boxplot</a:t>
            </a:r>
            <a:r>
              <a:rPr lang="en-US" sz="2600" dirty="0"/>
              <a:t>() +</a:t>
            </a:r>
          </a:p>
          <a:p>
            <a:pPr marL="0" indent="0">
              <a:buNone/>
            </a:pPr>
            <a:r>
              <a:rPr lang="en-US" sz="2600" dirty="0">
                <a:solidFill>
                  <a:srgbClr val="C00000"/>
                </a:solidFill>
              </a:rPr>
              <a:t>	</a:t>
            </a:r>
            <a:r>
              <a:rPr lang="en-US" sz="2600" dirty="0" err="1">
                <a:solidFill>
                  <a:srgbClr val="C00000"/>
                </a:solidFill>
              </a:rPr>
              <a:t>geom_point</a:t>
            </a:r>
            <a:r>
              <a:rPr lang="en-US" sz="2600" dirty="0"/>
              <a:t>(</a:t>
            </a:r>
            <a:r>
              <a:rPr lang="en-US" sz="2600" dirty="0">
                <a:solidFill>
                  <a:srgbClr val="00B050"/>
                </a:solidFill>
              </a:rPr>
              <a:t>size</a:t>
            </a:r>
            <a:r>
              <a:rPr lang="en-US" sz="2600" dirty="0"/>
              <a:t> = 4, </a:t>
            </a:r>
            <a:r>
              <a:rPr lang="en-US" sz="2600" dirty="0">
                <a:solidFill>
                  <a:srgbClr val="00B050"/>
                </a:solidFill>
              </a:rPr>
              <a:t>color</a:t>
            </a:r>
            <a:r>
              <a:rPr lang="en-US" sz="2600" dirty="0"/>
              <a:t> = '</a:t>
            </a:r>
            <a:r>
              <a:rPr lang="en-US" sz="2600" dirty="0" err="1"/>
              <a:t>lightgrey</a:t>
            </a:r>
            <a:r>
              <a:rPr lang="en-US" sz="2600" dirty="0"/>
              <a:t>', </a:t>
            </a:r>
            <a:r>
              <a:rPr lang="en-US" sz="2600" dirty="0">
                <a:solidFill>
                  <a:srgbClr val="00B050"/>
                </a:solidFill>
              </a:rPr>
              <a:t>alpha</a:t>
            </a:r>
            <a:r>
              <a:rPr lang="en-US" sz="2600" dirty="0"/>
              <a:t> = 0.5) +</a:t>
            </a:r>
          </a:p>
          <a:p>
            <a:pPr marL="0" indent="0">
              <a:buNone/>
            </a:pPr>
            <a:r>
              <a:rPr lang="en-US" sz="2600" dirty="0">
                <a:solidFill>
                  <a:srgbClr val="C00000"/>
                </a:solidFill>
              </a:rPr>
              <a:t>	</a:t>
            </a:r>
            <a:r>
              <a:rPr lang="en-US" sz="2600" dirty="0" err="1">
                <a:solidFill>
                  <a:srgbClr val="C00000"/>
                </a:solidFill>
              </a:rPr>
              <a:t>xlab</a:t>
            </a:r>
            <a:r>
              <a:rPr lang="en-US" sz="2600" dirty="0"/>
              <a:t>("Grazing treatment") +</a:t>
            </a:r>
          </a:p>
          <a:p>
            <a:pPr marL="0" indent="0">
              <a:buNone/>
            </a:pPr>
            <a:r>
              <a:rPr lang="en-US" sz="2600" dirty="0">
                <a:solidFill>
                  <a:srgbClr val="C00000"/>
                </a:solidFill>
              </a:rPr>
              <a:t>	</a:t>
            </a:r>
            <a:r>
              <a:rPr lang="en-US" sz="2600" dirty="0" err="1">
                <a:solidFill>
                  <a:srgbClr val="C00000"/>
                </a:solidFill>
              </a:rPr>
              <a:t>ylab</a:t>
            </a:r>
            <a:r>
              <a:rPr lang="en-US" sz="2600" dirty="0"/>
              <a:t>("Fruit Production") +</a:t>
            </a:r>
          </a:p>
          <a:p>
            <a:pPr marL="0" indent="0">
              <a:buNone/>
            </a:pPr>
            <a:r>
              <a:rPr lang="en-US" sz="2600" dirty="0">
                <a:solidFill>
                  <a:srgbClr val="C00000"/>
                </a:solidFill>
              </a:rPr>
              <a:t>	</a:t>
            </a:r>
            <a:r>
              <a:rPr lang="en-US" sz="2600" dirty="0" err="1">
                <a:solidFill>
                  <a:srgbClr val="C00000"/>
                </a:solidFill>
              </a:rPr>
              <a:t>theme_bw</a:t>
            </a:r>
            <a:r>
              <a:rPr lang="en-US" sz="2600" dirty="0"/>
              <a:t>()</a:t>
            </a:r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869DBE2-7C43-7849-A48B-22C12E0A55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0025" y="4941886"/>
            <a:ext cx="2780975" cy="185398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5C9B17F-35B6-D04F-8D0E-8349A7D633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5400" y="1536306"/>
            <a:ext cx="2895600" cy="1930400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C75FCC4-CEDD-5D46-BBCB-ED04573741C2}"/>
              </a:ext>
            </a:extLst>
          </p:cNvPr>
          <p:cNvCxnSpPr/>
          <p:nvPr/>
        </p:nvCxnSpPr>
        <p:spPr>
          <a:xfrm>
            <a:off x="381000" y="4648200"/>
            <a:ext cx="609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47018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37ED59-C310-0B49-A3BF-D7CBA964A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533400"/>
            <a:ext cx="3200400" cy="868362"/>
          </a:xfrm>
        </p:spPr>
        <p:txBody>
          <a:bodyPr>
            <a:normAutofit fontScale="90000"/>
          </a:bodyPr>
          <a:lstStyle/>
          <a:p>
            <a:r>
              <a:rPr lang="en-US" dirty="0"/>
              <a:t>ggplot2 pre-defined colors</a:t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29186A-8CDD-0743-AF63-D6C55FD664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5200" y="36897"/>
            <a:ext cx="3622964" cy="664210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134FF19-EC83-4B44-86F1-2C5667AB8FC2}"/>
              </a:ext>
            </a:extLst>
          </p:cNvPr>
          <p:cNvSpPr txBox="1"/>
          <p:nvPr/>
        </p:nvSpPr>
        <p:spPr>
          <a:xfrm>
            <a:off x="177361" y="1417002"/>
            <a:ext cx="34921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linkClick r:id="rId3"/>
              </a:rPr>
              <a:t>http://</a:t>
            </a:r>
            <a:r>
              <a:rPr lang="en-US" sz="1200" dirty="0" err="1">
                <a:hlinkClick r:id="rId3"/>
              </a:rPr>
              <a:t>sape.inf.usi.ch</a:t>
            </a:r>
            <a:r>
              <a:rPr lang="en-US" sz="1200" dirty="0">
                <a:hlinkClick r:id="rId3"/>
              </a:rPr>
              <a:t>/quick-reference/ggplot2/</a:t>
            </a:r>
            <a:r>
              <a:rPr lang="en-US" sz="1200" dirty="0" err="1">
                <a:hlinkClick r:id="rId3"/>
              </a:rPr>
              <a:t>colour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0280483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8281</TotalTime>
  <Words>1324</Words>
  <Application>Microsoft Macintosh PowerPoint</Application>
  <PresentationFormat>On-screen Show (4:3)</PresentationFormat>
  <Paragraphs>234</Paragraphs>
  <Slides>27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0" baseType="lpstr">
      <vt:lpstr>Arial</vt:lpstr>
      <vt:lpstr>Calibri</vt:lpstr>
      <vt:lpstr>Office Theme</vt:lpstr>
      <vt:lpstr>Lecture 4 Data Visualization with ggplot2</vt:lpstr>
      <vt:lpstr>PowerPoint Presentation</vt:lpstr>
      <vt:lpstr>Visualization</vt:lpstr>
      <vt:lpstr>Lets make a graph</vt:lpstr>
      <vt:lpstr>ggplot2</vt:lpstr>
      <vt:lpstr>Interpretation, Then Customize</vt:lpstr>
      <vt:lpstr>Multiple Customizations</vt:lpstr>
      <vt:lpstr>Box-and-Whisker Plots</vt:lpstr>
      <vt:lpstr>ggplot2 pre-defined colors </vt:lpstr>
      <vt:lpstr>RColorBrewer palettes:  install.packages("RColorBrewer")</vt:lpstr>
      <vt:lpstr>Distributions: Making Histograms</vt:lpstr>
      <vt:lpstr>Faceting</vt:lpstr>
      <vt:lpstr>Saving Graphs</vt:lpstr>
      <vt:lpstr>Ch. 8 Scales and Themes in ggplot2</vt:lpstr>
      <vt:lpstr>PowerPoint Presentation</vt:lpstr>
      <vt:lpstr>Things You May Want to Customize</vt:lpstr>
      <vt:lpstr>Axis Labels, Axis Limits, and Annotation</vt:lpstr>
      <vt:lpstr>Putting Custom Text Inside Figure</vt:lpstr>
      <vt:lpstr>Scales</vt:lpstr>
      <vt:lpstr>Scales</vt:lpstr>
      <vt:lpstr>Scales</vt:lpstr>
      <vt:lpstr>The Theme</vt:lpstr>
      <vt:lpstr>Theme Elements</vt:lpstr>
      <vt:lpstr>The Theme</vt:lpstr>
      <vt:lpstr>Some theme() Syntax for Axis Titles and Ticks</vt:lpstr>
      <vt:lpstr>Discrete-Axis Customizations</vt:lpstr>
      <vt:lpstr>Legend Position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2 Importing Data</dc:title>
  <dc:subject/>
  <dc:creator/>
  <cp:keywords/>
  <dc:description/>
  <cp:lastModifiedBy>C.M. Gienger</cp:lastModifiedBy>
  <cp:revision>407</cp:revision>
  <dcterms:created xsi:type="dcterms:W3CDTF">2013-09-18T21:00:03Z</dcterms:created>
  <dcterms:modified xsi:type="dcterms:W3CDTF">2019-10-24T16:30:39Z</dcterms:modified>
  <cp:category/>
</cp:coreProperties>
</file>